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9" r:id="rId5"/>
    <p:sldMasterId id="2147493467" r:id="rId6"/>
  </p:sldMasterIdLst>
  <p:handoutMasterIdLst>
    <p:handoutMasterId r:id="rId41"/>
  </p:handoutMasterIdLst>
  <p:sldIdLst>
    <p:sldId id="259" r:id="rId7"/>
    <p:sldId id="264" r:id="rId8"/>
    <p:sldId id="265" r:id="rId9"/>
    <p:sldId id="297"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1938"/>
    <a:srgbClr val="002868"/>
    <a:srgbClr val="100E42"/>
    <a:srgbClr val="100E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34" autoAdjust="0"/>
    <p:restoredTop sz="94669" autoAdjust="0"/>
  </p:normalViewPr>
  <p:slideViewPr>
    <p:cSldViewPr snapToGrid="0" snapToObjects="1">
      <p:cViewPr varScale="1">
        <p:scale>
          <a:sx n="148" d="100"/>
          <a:sy n="148" d="100"/>
        </p:scale>
        <p:origin x="127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10BE6C-4C0C-8046-BBFD-371AD798216A}" type="datetimeFigureOut">
              <a:rPr lang="en-US" smtClean="0"/>
              <a:t>2/23/22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9EFCB1-D51F-8E41-88AA-D42180FBBA78}" type="slidenum">
              <a:rPr lang="en-US" smtClean="0"/>
              <a:t>‹#›</a:t>
            </a:fld>
            <a:endParaRPr lang="en-US"/>
          </a:p>
        </p:txBody>
      </p:sp>
    </p:spTree>
    <p:extLst>
      <p:ext uri="{BB962C8B-B14F-4D97-AF65-F5344CB8AC3E}">
        <p14:creationId xmlns:p14="http://schemas.microsoft.com/office/powerpoint/2010/main" val="73500998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CDB3CC-F982-40F9-8DD6-BCC9AFBF44BD}" type="datetime1">
              <a:rPr lang="en-US" smtClean="0"/>
              <a:pPr/>
              <a:t>2/23/22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383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2/23/22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857647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2/23/22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70748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7"/>
            <a:ext cx="20574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5167"/>
            <a:ext cx="60198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2/23/22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314598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85"/>
            <a:ext cx="7772400" cy="1468967"/>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1656F7-E2D5-EF4D-B3EB-3635D9B80BFE}" type="datetimeFigureOut">
              <a:rPr lang="en-US" smtClean="0"/>
              <a:t>2/23/22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698188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656F7-E2D5-EF4D-B3EB-3635D9B80BFE}" type="datetimeFigureOut">
              <a:rPr lang="en-US" smtClean="0"/>
              <a:t>2/23/22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2632998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185"/>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1656F7-E2D5-EF4D-B3EB-3635D9B80BFE}" type="datetimeFigureOut">
              <a:rPr lang="en-US" smtClean="0"/>
              <a:t>2/23/22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033797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1656F7-E2D5-EF4D-B3EB-3635D9B80BFE}" type="datetimeFigureOut">
              <a:rPr lang="en-US" smtClean="0"/>
              <a:t>2/23/22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584697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5934"/>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5934"/>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656F7-E2D5-EF4D-B3EB-3635D9B80BFE}" type="datetimeFigureOut">
              <a:rPr lang="en-US" smtClean="0"/>
              <a:t>2/23/22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64753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1656F7-E2D5-EF4D-B3EB-3635D9B80BFE}" type="datetimeFigureOut">
              <a:rPr lang="en-US" smtClean="0"/>
              <a:t>2/23/22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4093448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1656F7-E2D5-EF4D-B3EB-3635D9B80BFE}" type="datetimeFigureOut">
              <a:rPr lang="en-US" smtClean="0"/>
              <a:t>2/23/22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4113407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C096B3-DEF0-2E46-88F5-BA7D493FADC8}" type="datetimeFigureOut">
              <a:rPr lang="en-US" smtClean="0"/>
              <a:t>2/23/22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557B0-72DC-E24A-8625-2130FBB9EB60}" type="slidenum">
              <a:rPr lang="en-US" smtClean="0"/>
              <a:t>‹#›</a:t>
            </a:fld>
            <a:endParaRPr lang="en-US"/>
          </a:p>
        </p:txBody>
      </p:sp>
    </p:spTree>
    <p:extLst>
      <p:ext uri="{BB962C8B-B14F-4D97-AF65-F5344CB8AC3E}">
        <p14:creationId xmlns:p14="http://schemas.microsoft.com/office/powerpoint/2010/main" val="1714491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2"/>
            <a:ext cx="3008313"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1656F7-E2D5-EF4D-B3EB-3635D9B80BFE}" type="datetimeFigureOut">
              <a:rPr lang="en-US" smtClean="0"/>
              <a:t>2/23/22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303725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726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383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867"/>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1656F7-E2D5-EF4D-B3EB-3635D9B80BFE}" type="datetimeFigureOut">
              <a:rPr lang="en-US" smtClean="0"/>
              <a:t>2/23/22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49379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656F7-E2D5-EF4D-B3EB-3635D9B80BFE}" type="datetimeFigureOut">
              <a:rPr lang="en-US" smtClean="0"/>
              <a:t>2/23/22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2283483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7"/>
            <a:ext cx="20574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5167"/>
            <a:ext cx="60198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656F7-E2D5-EF4D-B3EB-3635D9B80BFE}" type="datetimeFigureOut">
              <a:rPr lang="en-US" smtClean="0"/>
              <a:t>2/23/22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55394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BC096B3-DEF0-2E46-88F5-BA7D493FADC8}" type="datetimeFigureOut">
              <a:rPr lang="en-US" smtClean="0"/>
              <a:t>2/23/22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2557B0-72DC-E24A-8625-2130FBB9EB60}" type="slidenum">
              <a:rPr lang="en-US" smtClean="0"/>
              <a:t>‹#›</a:t>
            </a:fld>
            <a:endParaRPr lang="en-US"/>
          </a:p>
        </p:txBody>
      </p:sp>
    </p:spTree>
    <p:extLst>
      <p:ext uri="{BB962C8B-B14F-4D97-AF65-F5344CB8AC3E}">
        <p14:creationId xmlns:p14="http://schemas.microsoft.com/office/powerpoint/2010/main" val="20034813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Heading </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2/23/22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947646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Heading</a:t>
            </a:r>
          </a:p>
        </p:txBody>
      </p:sp>
      <p:sp>
        <p:nvSpPr>
          <p:cNvPr id="3" name="Content Placeholder 2"/>
          <p:cNvSpPr>
            <a:spLocks noGrp="1"/>
          </p:cNvSpPr>
          <p:nvPr>
            <p:ph sz="half" idx="1"/>
          </p:nvPr>
        </p:nvSpPr>
        <p:spPr>
          <a:xfrm>
            <a:off x="457200" y="1659037"/>
            <a:ext cx="4038600" cy="4525433"/>
          </a:xfrm>
        </p:spPr>
        <p:txBody>
          <a:bodyPr>
            <a:normAutofit/>
          </a:bodyPr>
          <a:lstStyle>
            <a:lvl1pPr>
              <a:defRPr sz="2000">
                <a:latin typeface="Arial"/>
                <a:cs typeface="Arial"/>
              </a:defRPr>
            </a:lvl1pPr>
            <a:lvl2pPr>
              <a:defRPr sz="2000">
                <a:latin typeface="Arial"/>
                <a:cs typeface="Arial"/>
              </a:defRPr>
            </a:lvl2pPr>
            <a:lvl3pPr>
              <a:defRPr sz="2000">
                <a:latin typeface="Arial"/>
                <a:cs typeface="Arial"/>
              </a:defRPr>
            </a:lvl3pPr>
            <a:lvl4pPr>
              <a:defRPr sz="2000">
                <a:latin typeface="Arial"/>
                <a:cs typeface="Arial"/>
              </a:defRPr>
            </a:lvl4pPr>
            <a:lvl5pPr>
              <a:defRPr sz="2000">
                <a:latin typeface="Arial"/>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59037"/>
            <a:ext cx="4038600" cy="4525433"/>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5" name="Date Placeholder 4"/>
          <p:cNvSpPr>
            <a:spLocks noGrp="1"/>
          </p:cNvSpPr>
          <p:nvPr>
            <p:ph type="dt" sz="half" idx="10"/>
          </p:nvPr>
        </p:nvSpPr>
        <p:spPr/>
        <p:txBody>
          <a:bodyPr/>
          <a:lstStyle/>
          <a:p>
            <a:fld id="{3C30CA21-89C5-A040-B01E-D208A7FA3D8D}" type="datetimeFigureOut">
              <a:rPr lang="en-US" smtClean="0"/>
              <a:t>2/23/22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79549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Heading</a:t>
            </a:r>
          </a:p>
        </p:txBody>
      </p:sp>
      <p:sp>
        <p:nvSpPr>
          <p:cNvPr id="3" name="Text Placeholder 2"/>
          <p:cNvSpPr>
            <a:spLocks noGrp="1"/>
          </p:cNvSpPr>
          <p:nvPr>
            <p:ph type="body" idx="1" hasCustomPrompt="1"/>
          </p:nvPr>
        </p:nvSpPr>
        <p:spPr>
          <a:xfrm>
            <a:off x="457200" y="1534584"/>
            <a:ext cx="4040188" cy="641349"/>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a:t>
            </a:r>
          </a:p>
        </p:txBody>
      </p:sp>
      <p:sp>
        <p:nvSpPr>
          <p:cNvPr id="4" name="Content Placeholder 3"/>
          <p:cNvSpPr>
            <a:spLocks noGrp="1"/>
          </p:cNvSpPr>
          <p:nvPr>
            <p:ph sz="half" idx="2"/>
          </p:nvPr>
        </p:nvSpPr>
        <p:spPr>
          <a:xfrm>
            <a:off x="457200" y="2175934"/>
            <a:ext cx="4040188" cy="3949700"/>
          </a:xfrm>
        </p:spPr>
        <p:txBody>
          <a:bodyPr>
            <a:normAutofit/>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6" y="1534584"/>
            <a:ext cx="4041775" cy="641349"/>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a:t>
            </a:r>
          </a:p>
        </p:txBody>
      </p:sp>
      <p:sp>
        <p:nvSpPr>
          <p:cNvPr id="6" name="Content Placeholder 5"/>
          <p:cNvSpPr>
            <a:spLocks noGrp="1"/>
          </p:cNvSpPr>
          <p:nvPr>
            <p:ph sz="quarter" idx="4"/>
          </p:nvPr>
        </p:nvSpPr>
        <p:spPr>
          <a:xfrm>
            <a:off x="4645026" y="2175934"/>
            <a:ext cx="4041775" cy="3949700"/>
          </a:xfrm>
        </p:spPr>
        <p:txBody>
          <a:bodyPr>
            <a:normAutofit/>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30CA21-89C5-A040-B01E-D208A7FA3D8D}" type="datetimeFigureOut">
              <a:rPr lang="en-US" smtClean="0"/>
              <a:t>2/23/22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966162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30CA21-89C5-A040-B01E-D208A7FA3D8D}" type="datetimeFigureOut">
              <a:rPr lang="en-US" smtClean="0"/>
              <a:t>2/23/22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857568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0CA21-89C5-A040-B01E-D208A7FA3D8D}" type="datetimeFigureOut">
              <a:rPr lang="en-US" smtClean="0"/>
              <a:t>2/23/22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213017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2"/>
            <a:ext cx="3008313" cy="116204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2/23/22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0798918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Heading</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2/23/22</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91" r:id="rId2"/>
    <p:sldLayoutId id="2147493492" r:id="rId3"/>
  </p:sldLayoutIdLst>
  <p:txStyles>
    <p:titleStyle>
      <a:lvl1pPr algn="l"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4325" y="0"/>
            <a:ext cx="9178325" cy="1600200"/>
          </a:xfrm>
          <a:prstGeom prst="rect">
            <a:avLst/>
          </a:prstGeom>
          <a:solidFill>
            <a:srgbClr val="100E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5167"/>
            <a:ext cx="8229600" cy="1143000"/>
          </a:xfrm>
          <a:prstGeom prst="rect">
            <a:avLst/>
          </a:prstGeom>
        </p:spPr>
        <p:txBody>
          <a:bodyPr vert="horz" lIns="91440" tIns="45720" rIns="91440" bIns="45720" rtlCol="0" anchor="ctr">
            <a:normAutofit/>
          </a:bodyPr>
          <a:lstStyle/>
          <a:p>
            <a:r>
              <a:rPr lang="en-US" dirty="0"/>
              <a:t>Heading</a:t>
            </a:r>
          </a:p>
        </p:txBody>
      </p:sp>
      <p:sp>
        <p:nvSpPr>
          <p:cNvPr id="3" name="Text Placeholder 2"/>
          <p:cNvSpPr>
            <a:spLocks noGrp="1"/>
          </p:cNvSpPr>
          <p:nvPr>
            <p:ph type="body" idx="1"/>
          </p:nvPr>
        </p:nvSpPr>
        <p:spPr>
          <a:xfrm>
            <a:off x="457200" y="1659037"/>
            <a:ext cx="8229600" cy="452543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3C30CA21-89C5-A040-B01E-D208A7FA3D8D}" type="datetimeFigureOut">
              <a:rPr lang="en-US" smtClean="0"/>
              <a:t>2/23/22</a:t>
            </a:fld>
            <a:endParaRPr lang="en-US"/>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CC7697F5-3DCA-0A4F-B9EA-FEC2794BD1A6}" type="slidenum">
              <a:rPr lang="en-US" smtClean="0"/>
              <a:t>‹#›</a:t>
            </a:fld>
            <a:endParaRPr lang="en-US"/>
          </a:p>
        </p:txBody>
      </p:sp>
    </p:spTree>
    <p:extLst>
      <p:ext uri="{BB962C8B-B14F-4D97-AF65-F5344CB8AC3E}">
        <p14:creationId xmlns:p14="http://schemas.microsoft.com/office/powerpoint/2010/main" val="817083645"/>
      </p:ext>
    </p:extLst>
  </p:cSld>
  <p:clrMap bg1="lt1" tx1="dk1" bg2="lt2" tx2="dk2" accent1="accent1" accent2="accent2" accent3="accent3" accent4="accent4" accent5="accent5" accent6="accent6" hlink="hlink" folHlink="folHlink"/>
  <p:sldLayoutIdLst>
    <p:sldLayoutId id="2147493481" r:id="rId1"/>
    <p:sldLayoutId id="2147493483" r:id="rId2"/>
    <p:sldLayoutId id="2147493484" r:id="rId3"/>
    <p:sldLayoutId id="2147493485" r:id="rId4"/>
    <p:sldLayoutId id="2147493486" r:id="rId5"/>
    <p:sldLayoutId id="2147493487" r:id="rId6"/>
    <p:sldLayoutId id="2147493488" r:id="rId7"/>
    <p:sldLayoutId id="2147493489" r:id="rId8"/>
    <p:sldLayoutId id="2147493490" r:id="rId9"/>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5167"/>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501656F7-E2D5-EF4D-B3EB-3635D9B80BFE}" type="datetimeFigureOut">
              <a:rPr lang="en-US" smtClean="0"/>
              <a:t>2/23/22</a:t>
            </a:fld>
            <a:endParaRPr lang="en-US"/>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41B7C81B-7B5A-A644-B3E8-EC3DC39B624D}" type="slidenum">
              <a:rPr lang="en-US" smtClean="0"/>
              <a:t>‹#›</a:t>
            </a:fld>
            <a:endParaRPr lang="en-US"/>
          </a:p>
        </p:txBody>
      </p:sp>
    </p:spTree>
    <p:extLst>
      <p:ext uri="{BB962C8B-B14F-4D97-AF65-F5344CB8AC3E}">
        <p14:creationId xmlns:p14="http://schemas.microsoft.com/office/powerpoint/2010/main" val="1873203494"/>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 id="2147493473" r:id="rId6"/>
    <p:sldLayoutId id="2147493474" r:id="rId7"/>
    <p:sldLayoutId id="2147493475" r:id="rId8"/>
    <p:sldLayoutId id="2147493476" r:id="rId9"/>
    <p:sldLayoutId id="2147493477" r:id="rId10"/>
    <p:sldLayoutId id="214749347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hyperlink" Target="https://www.cambridgeenglish.org/exams-and-tests/cefr/" TargetMode="Externa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1" y="2716828"/>
            <a:ext cx="8229600" cy="1373809"/>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pPr algn="ctr"/>
            <a:endParaRPr lang="en-US" sz="2000" i="1" dirty="0">
              <a:solidFill>
                <a:srgbClr val="FF0000"/>
              </a:solidFill>
              <a:latin typeface="Noteworthy Bold"/>
              <a:cs typeface="Noteworthy Bold"/>
            </a:endParaRPr>
          </a:p>
          <a:p>
            <a:pPr algn="ctr"/>
            <a:r>
              <a:rPr lang="en-US" sz="2400" i="1" dirty="0">
                <a:solidFill>
                  <a:schemeClr val="tx1">
                    <a:lumMod val="50000"/>
                    <a:lumOff val="50000"/>
                  </a:schemeClr>
                </a:solidFill>
                <a:latin typeface="Noteworthy Bold"/>
                <a:cs typeface="Noteworthy Bold"/>
              </a:rPr>
              <a:t>A crash course in how to be a great Conversation Partner!</a:t>
            </a:r>
          </a:p>
          <a:p>
            <a:pPr algn="ctr"/>
            <a:endParaRPr lang="en-US" sz="4100" dirty="0">
              <a:solidFill>
                <a:srgbClr val="000000"/>
              </a:solidFill>
              <a:latin typeface="Apple Casual"/>
              <a:cs typeface="Apple Casual"/>
            </a:endParaRPr>
          </a:p>
          <a:p>
            <a:pPr algn="ctr"/>
            <a:endParaRPr lang="en-US" sz="2300" dirty="0">
              <a:solidFill>
                <a:srgbClr val="000000"/>
              </a:solidFill>
              <a:latin typeface="Apple Casual"/>
              <a:cs typeface="Apple Casual"/>
            </a:endParaRPr>
          </a:p>
        </p:txBody>
      </p:sp>
      <p:sp>
        <p:nvSpPr>
          <p:cNvPr id="7" name="Title 1"/>
          <p:cNvSpPr txBox="1">
            <a:spLocks/>
          </p:cNvSpPr>
          <p:nvPr/>
        </p:nvSpPr>
        <p:spPr>
          <a:xfrm>
            <a:off x="457200" y="579656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endParaRPr lang="en-US" sz="1400" dirty="0">
              <a:solidFill>
                <a:schemeClr val="bg1">
                  <a:lumMod val="75000"/>
                </a:schemeClr>
              </a:solidFill>
            </a:endParaRPr>
          </a:p>
        </p:txBody>
      </p:sp>
      <p:pic>
        <p:nvPicPr>
          <p:cNvPr id="8" name="Picture 7" descr="Screen Shot 2015-01-14 at 4.01.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274" y="4921502"/>
            <a:ext cx="2809451" cy="1213384"/>
          </a:xfrm>
          <a:prstGeom prst="rect">
            <a:avLst/>
          </a:prstGeom>
        </p:spPr>
      </p:pic>
      <p:sp>
        <p:nvSpPr>
          <p:cNvPr id="13" name="TextBox 12"/>
          <p:cNvSpPr txBox="1"/>
          <p:nvPr/>
        </p:nvSpPr>
        <p:spPr>
          <a:xfrm>
            <a:off x="151970" y="593170"/>
            <a:ext cx="8846844" cy="2123658"/>
          </a:xfrm>
          <a:prstGeom prst="rect">
            <a:avLst/>
          </a:prstGeom>
          <a:noFill/>
        </p:spPr>
        <p:txBody>
          <a:bodyPr wrap="square" rtlCol="0">
            <a:spAutoFit/>
          </a:bodyPr>
          <a:lstStyle/>
          <a:p>
            <a:pPr algn="ctr"/>
            <a:endParaRPr lang="en-US" sz="4400" dirty="0">
              <a:solidFill>
                <a:srgbClr val="000000"/>
              </a:solidFill>
              <a:latin typeface="Noteworthy Bold"/>
              <a:cs typeface="Noteworthy Bold"/>
            </a:endParaRPr>
          </a:p>
          <a:p>
            <a:pPr algn="ctr"/>
            <a:r>
              <a:rPr lang="en-US" sz="4400" dirty="0">
                <a:solidFill>
                  <a:srgbClr val="000000"/>
                </a:solidFill>
                <a:latin typeface="Noteworthy Bold"/>
                <a:cs typeface="Noteworthy Bold"/>
              </a:rPr>
              <a:t>UCAELI Conversation Partner Orientation</a:t>
            </a:r>
            <a:endParaRPr lang="en-US" sz="4400" dirty="0">
              <a:solidFill>
                <a:srgbClr val="000000"/>
              </a:solidFill>
            </a:endParaRPr>
          </a:p>
        </p:txBody>
      </p:sp>
    </p:spTree>
    <p:extLst>
      <p:ext uri="{BB962C8B-B14F-4D97-AF65-F5344CB8AC3E}">
        <p14:creationId xmlns:p14="http://schemas.microsoft.com/office/powerpoint/2010/main" val="440678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a:solidFill>
                  <a:schemeClr val="accent5"/>
                </a:solidFill>
                <a:latin typeface="Noteworthy Light"/>
                <a:cs typeface="Noteworthy Light"/>
              </a:rPr>
              <a:t>Note</a:t>
            </a:r>
            <a:r>
              <a:rPr lang="en-US" dirty="0">
                <a:solidFill>
                  <a:schemeClr val="accent5"/>
                </a:solidFill>
                <a:latin typeface="Noteworthy Light"/>
                <a:cs typeface="Noteworthy Light"/>
              </a:rPr>
              <a:t>:</a:t>
            </a:r>
            <a:r>
              <a:rPr lang="en-US" dirty="0">
                <a:latin typeface="Noteworthy Light"/>
                <a:cs typeface="Noteworthy Light"/>
              </a:rPr>
              <a:t> Some students will…</a:t>
            </a:r>
          </a:p>
        </p:txBody>
      </p:sp>
      <p:sp>
        <p:nvSpPr>
          <p:cNvPr id="3" name="Content Placeholder 2"/>
          <p:cNvSpPr>
            <a:spLocks noGrp="1"/>
          </p:cNvSpPr>
          <p:nvPr>
            <p:ph idx="1"/>
          </p:nvPr>
        </p:nvSpPr>
        <p:spPr>
          <a:xfrm>
            <a:off x="457200" y="1600201"/>
            <a:ext cx="8229600" cy="3641650"/>
          </a:xfrm>
        </p:spPr>
        <p:txBody>
          <a:bodyPr>
            <a:noAutofit/>
          </a:bodyPr>
          <a:lstStyle/>
          <a:p>
            <a:r>
              <a:rPr lang="en-US" sz="3200" u="sng" dirty="0">
                <a:solidFill>
                  <a:srgbClr val="000000"/>
                </a:solidFill>
                <a:latin typeface="Noteworthy Light"/>
                <a:cs typeface="Noteworthy Light"/>
              </a:rPr>
              <a:t>Not</a:t>
            </a:r>
            <a:r>
              <a:rPr lang="en-US" sz="3200" dirty="0">
                <a:solidFill>
                  <a:srgbClr val="000000"/>
                </a:solidFill>
                <a:latin typeface="Noteworthy Light"/>
                <a:cs typeface="Noteworthy Light"/>
              </a:rPr>
              <a:t> have a lot of experience conversing with people of the opposite gender.</a:t>
            </a:r>
          </a:p>
          <a:p>
            <a:r>
              <a:rPr lang="en-US" sz="3200" dirty="0">
                <a:solidFill>
                  <a:srgbClr val="000000"/>
                </a:solidFill>
                <a:latin typeface="Noteworthy Light"/>
                <a:cs typeface="Noteworthy Light"/>
              </a:rPr>
              <a:t>Be uncomfortable discussing certain topics.</a:t>
            </a:r>
          </a:p>
          <a:p>
            <a:r>
              <a:rPr lang="en-US" sz="3200" dirty="0">
                <a:solidFill>
                  <a:srgbClr val="000000"/>
                </a:solidFill>
                <a:latin typeface="Noteworthy Light"/>
                <a:cs typeface="Noteworthy Light"/>
              </a:rPr>
              <a:t>Be really shy to speak the first few weeks.</a:t>
            </a:r>
          </a:p>
          <a:p>
            <a:pPr marL="0" indent="0">
              <a:buNone/>
            </a:pPr>
            <a:endParaRPr lang="en-US" sz="3200" dirty="0">
              <a:solidFill>
                <a:srgbClr val="000000"/>
              </a:solidFill>
              <a:latin typeface="Noteworthy Light"/>
              <a:cs typeface="Noteworthy Light"/>
            </a:endParaRPr>
          </a:p>
          <a:p>
            <a:pPr marL="0" indent="0" algn="ctr">
              <a:buNone/>
            </a:pPr>
            <a:r>
              <a:rPr lang="en-US" sz="3200" b="1" dirty="0">
                <a:solidFill>
                  <a:srgbClr val="000000"/>
                </a:solidFill>
                <a:latin typeface="Noteworthy Light"/>
                <a:cs typeface="Noteworthy Light"/>
              </a:rPr>
              <a:t>Remember: patience, sensitivity and respect is key!</a:t>
            </a:r>
          </a:p>
        </p:txBody>
      </p:sp>
    </p:spTree>
    <p:custDataLst>
      <p:tags r:id="rId1"/>
    </p:custDataLst>
    <p:extLst>
      <p:ext uri="{BB962C8B-B14F-4D97-AF65-F5344CB8AC3E}">
        <p14:creationId xmlns:p14="http://schemas.microsoft.com/office/powerpoint/2010/main" val="291641409"/>
      </p:ext>
    </p:extLst>
  </p:cSld>
  <p:clrMapOvr>
    <a:masterClrMapping/>
  </p:clrMapOvr>
  <mc:AlternateContent xmlns:mc="http://schemas.openxmlformats.org/markup-compatibility/2006" xmlns:p14="http://schemas.microsoft.com/office/powerpoint/2010/main">
    <mc:Choice Requires="p14">
      <p:transition spd="slow" p14:dur="2000" advTm="7648"/>
    </mc:Choice>
    <mc:Fallback xmlns="">
      <p:transition xmlns:p14="http://schemas.microsoft.com/office/powerpoint/2010/main" spd="slow" advTm="76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heel(1)">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49" y="354792"/>
            <a:ext cx="8517467" cy="1143000"/>
          </a:xfrm>
        </p:spPr>
        <p:txBody>
          <a:bodyPr>
            <a:normAutofit/>
          </a:bodyPr>
          <a:lstStyle/>
          <a:p>
            <a:pPr algn="ctr"/>
            <a:r>
              <a:rPr lang="en-US" sz="3000" dirty="0">
                <a:solidFill>
                  <a:srgbClr val="000000"/>
                </a:solidFill>
                <a:latin typeface="Noteworthy Light"/>
                <a:cs typeface="Noteworthy Light"/>
              </a:rPr>
              <a:t>Be careful not to criticize a student’s culture or religion</a:t>
            </a:r>
          </a:p>
        </p:txBody>
      </p:sp>
      <p:pic>
        <p:nvPicPr>
          <p:cNvPr id="4" name="Picture 3" descr="Screen Shot 2015-01-14 at 2.44.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282" y="1497792"/>
            <a:ext cx="7165436" cy="3777734"/>
          </a:xfrm>
          <a:prstGeom prst="rect">
            <a:avLst/>
          </a:prstGeom>
        </p:spPr>
      </p:pic>
    </p:spTree>
    <p:custDataLst>
      <p:tags r:id="rId1"/>
    </p:custDataLst>
    <p:extLst>
      <p:ext uri="{BB962C8B-B14F-4D97-AF65-F5344CB8AC3E}">
        <p14:creationId xmlns:p14="http://schemas.microsoft.com/office/powerpoint/2010/main" val="353081891"/>
      </p:ext>
    </p:extLst>
  </p:cSld>
  <p:clrMapOvr>
    <a:masterClrMapping/>
  </p:clrMapOvr>
  <mc:AlternateContent xmlns:mc="http://schemas.openxmlformats.org/markup-compatibility/2006" xmlns:p14="http://schemas.microsoft.com/office/powerpoint/2010/main">
    <mc:Choice Requires="p14">
      <p:transition spd="slow" p14:dur="2000" advTm="7232"/>
    </mc:Choice>
    <mc:Fallback xmlns="">
      <p:transition xmlns:p14="http://schemas.microsoft.com/office/powerpoint/2010/main" spd="slow" advTm="72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981200"/>
          </a:xfrm>
        </p:spPr>
        <p:style>
          <a:lnRef idx="2">
            <a:schemeClr val="dk1"/>
          </a:lnRef>
          <a:fillRef idx="1">
            <a:schemeClr val="lt1"/>
          </a:fillRef>
          <a:effectRef idx="0">
            <a:schemeClr val="dk1"/>
          </a:effectRef>
          <a:fontRef idx="minor">
            <a:schemeClr val="dk1"/>
          </a:fontRef>
        </p:style>
        <p:txBody>
          <a:bodyPr>
            <a:normAutofit/>
          </a:bodyPr>
          <a:lstStyle/>
          <a:p>
            <a:pPr algn="ctr"/>
            <a:r>
              <a:rPr lang="en-US" dirty="0">
                <a:solidFill>
                  <a:srgbClr val="4BACC6"/>
                </a:solidFill>
                <a:latin typeface="Noteworthy Light"/>
                <a:cs typeface="Noteworthy Light"/>
              </a:rPr>
              <a:t>Conversation Partner Tip: </a:t>
            </a:r>
            <a:br>
              <a:rPr lang="en-US" dirty="0">
                <a:solidFill>
                  <a:srgbClr val="4BACC6"/>
                </a:solidFill>
                <a:latin typeface="Noteworthy Light"/>
                <a:cs typeface="Noteworthy Light"/>
              </a:rPr>
            </a:br>
            <a:r>
              <a:rPr lang="en-US" sz="2400" dirty="0">
                <a:solidFill>
                  <a:srgbClr val="000000"/>
                </a:solidFill>
                <a:latin typeface="Noteworthy Light"/>
                <a:cs typeface="Noteworthy Light"/>
              </a:rPr>
              <a:t>Ask about the student’s home country, family and traditions!</a:t>
            </a:r>
            <a:endParaRPr lang="en-US" sz="2400" dirty="0">
              <a:solidFill>
                <a:srgbClr val="000000"/>
              </a:solidFill>
            </a:endParaRPr>
          </a:p>
        </p:txBody>
      </p:sp>
      <p:sp>
        <p:nvSpPr>
          <p:cNvPr id="3" name="Content Placeholder 2"/>
          <p:cNvSpPr>
            <a:spLocks noGrp="1"/>
          </p:cNvSpPr>
          <p:nvPr>
            <p:ph idx="1"/>
          </p:nvPr>
        </p:nvSpPr>
        <p:spPr>
          <a:xfrm>
            <a:off x="457200" y="2620624"/>
            <a:ext cx="8229600" cy="2752878"/>
          </a:xfrm>
        </p:spPr>
        <p:txBody>
          <a:bodyPr>
            <a:normAutofit/>
          </a:bodyPr>
          <a:lstStyle/>
          <a:p>
            <a:r>
              <a:rPr lang="en-US" sz="2800" dirty="0">
                <a:solidFill>
                  <a:srgbClr val="000000"/>
                </a:solidFill>
                <a:latin typeface="Noteworthy Light"/>
                <a:cs typeface="Noteworthy Light"/>
              </a:rPr>
              <a:t>Questions about these topics allow students to share their own culture.</a:t>
            </a:r>
          </a:p>
          <a:p>
            <a:r>
              <a:rPr lang="en-US" sz="2800" dirty="0">
                <a:solidFill>
                  <a:srgbClr val="000000"/>
                </a:solidFill>
                <a:latin typeface="Noteworthy Light"/>
                <a:cs typeface="Noteworthy Light"/>
              </a:rPr>
              <a:t>Contribute when you see fit.</a:t>
            </a:r>
          </a:p>
          <a:p>
            <a:r>
              <a:rPr lang="en-US" sz="2800" dirty="0">
                <a:solidFill>
                  <a:srgbClr val="000000"/>
                </a:solidFill>
                <a:latin typeface="Noteworthy Light"/>
                <a:cs typeface="Noteworthy Light"/>
              </a:rPr>
              <a:t>Find commonalities through these topics to make connections!</a:t>
            </a:r>
          </a:p>
        </p:txBody>
      </p:sp>
    </p:spTree>
    <p:custDataLst>
      <p:tags r:id="rId1"/>
    </p:custDataLst>
    <p:extLst>
      <p:ext uri="{BB962C8B-B14F-4D97-AF65-F5344CB8AC3E}">
        <p14:creationId xmlns:p14="http://schemas.microsoft.com/office/powerpoint/2010/main" val="2760415283"/>
      </p:ext>
    </p:extLst>
  </p:cSld>
  <p:clrMapOvr>
    <a:masterClrMapping/>
  </p:clrMapOvr>
  <mc:AlternateContent xmlns:mc="http://schemas.openxmlformats.org/markup-compatibility/2006" xmlns:p14="http://schemas.microsoft.com/office/powerpoint/2010/main">
    <mc:Choice Requires="p14">
      <p:transition spd="slow" p14:dur="2000" advTm="11961"/>
    </mc:Choice>
    <mc:Fallback xmlns="">
      <p:transition xmlns:p14="http://schemas.microsoft.com/office/powerpoint/2010/main" spd="slow" advTm="119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79500"/>
            <a:ext cx="8229600" cy="1493635"/>
          </a:xfrm>
        </p:spPr>
        <p:txBody>
          <a:bodyPr>
            <a:normAutofit/>
          </a:bodyPr>
          <a:lstStyle/>
          <a:p>
            <a:pPr marL="0" indent="0" algn="ctr">
              <a:buNone/>
            </a:pPr>
            <a:r>
              <a:rPr lang="en-US" sz="4000" b="1" dirty="0">
                <a:solidFill>
                  <a:srgbClr val="000000"/>
                </a:solidFill>
                <a:latin typeface="Noteworthy Light"/>
                <a:cs typeface="Noteworthy Light"/>
              </a:rPr>
              <a:t>Part Three:</a:t>
            </a:r>
          </a:p>
          <a:p>
            <a:pPr marL="0" indent="0" algn="ctr">
              <a:buNone/>
            </a:pPr>
            <a:r>
              <a:rPr lang="en-US" sz="4000" dirty="0">
                <a:solidFill>
                  <a:srgbClr val="000000"/>
                </a:solidFill>
                <a:latin typeface="Noteworthy Light"/>
                <a:cs typeface="Noteworthy Light"/>
              </a:rPr>
              <a:t>Understanding each other’s speech</a:t>
            </a:r>
          </a:p>
        </p:txBody>
      </p:sp>
    </p:spTree>
    <p:custDataLst>
      <p:tags r:id="rId1"/>
    </p:custDataLst>
    <p:extLst>
      <p:ext uri="{BB962C8B-B14F-4D97-AF65-F5344CB8AC3E}">
        <p14:creationId xmlns:p14="http://schemas.microsoft.com/office/powerpoint/2010/main" val="4125611486"/>
      </p:ext>
    </p:extLst>
  </p:cSld>
  <p:clrMapOvr>
    <a:masterClrMapping/>
  </p:clrMapOvr>
  <mc:AlternateContent xmlns:mc="http://schemas.openxmlformats.org/markup-compatibility/2006" xmlns:p14="http://schemas.microsoft.com/office/powerpoint/2010/main">
    <mc:Choice Requires="p14">
      <p:transition spd="slow" p14:dur="2000" advTm="5387"/>
    </mc:Choice>
    <mc:Fallback xmlns="">
      <p:transition xmlns:p14="http://schemas.microsoft.com/office/powerpoint/2010/main" spd="slow" advTm="53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6341"/>
            <a:ext cx="8229600" cy="3892309"/>
          </a:xfrm>
        </p:spPr>
        <p:txBody>
          <a:bodyPr>
            <a:normAutofit fontScale="90000"/>
          </a:bodyPr>
          <a:lstStyle/>
          <a:p>
            <a:pPr algn="ctr"/>
            <a:r>
              <a:rPr lang="en-US" dirty="0">
                <a:solidFill>
                  <a:srgbClr val="000000"/>
                </a:solidFill>
                <a:latin typeface="Noteworthy Light"/>
                <a:cs typeface="Noteworthy Light"/>
              </a:rPr>
              <a:t>You will probably need to speak more slowly and clearly than usual, especially with lower-level students. </a:t>
            </a:r>
            <a:br>
              <a:rPr lang="en-US" dirty="0">
                <a:solidFill>
                  <a:srgbClr val="000000"/>
                </a:solidFill>
                <a:latin typeface="Noteworthy Light"/>
                <a:cs typeface="Noteworthy Light"/>
              </a:rPr>
            </a:br>
            <a:br>
              <a:rPr lang="en-US" dirty="0">
                <a:solidFill>
                  <a:srgbClr val="000000"/>
                </a:solidFill>
                <a:latin typeface="Noteworthy Light"/>
                <a:cs typeface="Noteworthy Light"/>
              </a:rPr>
            </a:br>
            <a:r>
              <a:rPr lang="en-US" dirty="0">
                <a:solidFill>
                  <a:srgbClr val="000000"/>
                </a:solidFill>
                <a:latin typeface="Noteworthy Light"/>
                <a:cs typeface="Noteworthy Light"/>
              </a:rPr>
              <a:t>Take your time and make sure the student understands. </a:t>
            </a:r>
          </a:p>
        </p:txBody>
      </p:sp>
    </p:spTree>
    <p:custDataLst>
      <p:tags r:id="rId1"/>
    </p:custDataLst>
    <p:extLst>
      <p:ext uri="{BB962C8B-B14F-4D97-AF65-F5344CB8AC3E}">
        <p14:creationId xmlns:p14="http://schemas.microsoft.com/office/powerpoint/2010/main" val="4041441698"/>
      </p:ext>
    </p:extLst>
  </p:cSld>
  <p:clrMapOvr>
    <a:masterClrMapping/>
  </p:clrMapOvr>
  <mc:AlternateContent xmlns:mc="http://schemas.openxmlformats.org/markup-compatibility/2006" xmlns:p14="http://schemas.microsoft.com/office/powerpoint/2010/main">
    <mc:Choice Requires="p14">
      <p:transition spd="slow" p14:dur="2000" advTm="6853"/>
    </mc:Choice>
    <mc:Fallback xmlns="">
      <p:transition xmlns:p14="http://schemas.microsoft.com/office/powerpoint/2010/main" spd="slow" advTm="68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0450" y="1716614"/>
            <a:ext cx="4083050" cy="3026834"/>
          </a:xfrm>
        </p:spPr>
        <p:txBody>
          <a:bodyPr>
            <a:normAutofit fontScale="90000"/>
          </a:bodyPr>
          <a:lstStyle/>
          <a:p>
            <a:pPr algn="ctr"/>
            <a:r>
              <a:rPr lang="en-US" dirty="0">
                <a:solidFill>
                  <a:srgbClr val="000000"/>
                </a:solidFill>
                <a:latin typeface="Noteworthy Light"/>
                <a:cs typeface="Noteworthy Light"/>
              </a:rPr>
              <a:t>If a student does not understand what you said, try to restate it in a different, simpler way.</a:t>
            </a:r>
          </a:p>
        </p:txBody>
      </p:sp>
      <p:pic>
        <p:nvPicPr>
          <p:cNvPr id="4" name="Picture 3" descr="get my gist.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52" y="1483781"/>
            <a:ext cx="4356100" cy="3638551"/>
          </a:xfrm>
          <a:prstGeom prst="rect">
            <a:avLst/>
          </a:prstGeom>
        </p:spPr>
      </p:pic>
    </p:spTree>
    <p:custDataLst>
      <p:tags r:id="rId1"/>
    </p:custDataLst>
    <p:extLst>
      <p:ext uri="{BB962C8B-B14F-4D97-AF65-F5344CB8AC3E}">
        <p14:creationId xmlns:p14="http://schemas.microsoft.com/office/powerpoint/2010/main" val="2657735359"/>
      </p:ext>
    </p:extLst>
  </p:cSld>
  <p:clrMapOvr>
    <a:masterClrMapping/>
  </p:clrMapOvr>
  <mc:AlternateContent xmlns:mc="http://schemas.openxmlformats.org/markup-compatibility/2006" xmlns:p14="http://schemas.microsoft.com/office/powerpoint/2010/main">
    <mc:Choice Requires="p14">
      <p:transition spd="slow" p14:dur="2000" advTm="7482"/>
    </mc:Choice>
    <mc:Fallback xmlns="">
      <p:transition xmlns:p14="http://schemas.microsoft.com/office/powerpoint/2010/main" spd="slow" advTm="74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01421"/>
            <a:ext cx="8125883" cy="3059111"/>
          </a:xfrm>
        </p:spPr>
        <p:txBody>
          <a:bodyPr>
            <a:normAutofit/>
          </a:bodyPr>
          <a:lstStyle/>
          <a:p>
            <a:pPr algn="ctr"/>
            <a:r>
              <a:rPr lang="en-US" sz="3200" dirty="0">
                <a:solidFill>
                  <a:srgbClr val="000000"/>
                </a:solidFill>
                <a:latin typeface="Noteworthy Light"/>
                <a:cs typeface="Noteworthy Light"/>
              </a:rPr>
              <a:t>Commonly, students will smile and nod their head appearing to understand what you are saying while they really have no idea. </a:t>
            </a:r>
          </a:p>
        </p:txBody>
      </p:sp>
      <p:pic>
        <p:nvPicPr>
          <p:cNvPr id="3" name="Picture 2"/>
          <p:cNvPicPr>
            <a:picLocks noChangeAspect="1"/>
          </p:cNvPicPr>
          <p:nvPr/>
        </p:nvPicPr>
        <p:blipFill>
          <a:blip r:embed="rId3"/>
          <a:stretch>
            <a:fillRect/>
          </a:stretch>
        </p:blipFill>
        <p:spPr>
          <a:xfrm>
            <a:off x="3016250" y="385885"/>
            <a:ext cx="3111500" cy="3043115"/>
          </a:xfrm>
          <a:prstGeom prst="rect">
            <a:avLst/>
          </a:prstGeom>
        </p:spPr>
      </p:pic>
    </p:spTree>
    <p:custDataLst>
      <p:tags r:id="rId1"/>
    </p:custDataLst>
    <p:extLst>
      <p:ext uri="{BB962C8B-B14F-4D97-AF65-F5344CB8AC3E}">
        <p14:creationId xmlns:p14="http://schemas.microsoft.com/office/powerpoint/2010/main" val="2957209924"/>
      </p:ext>
    </p:extLst>
  </p:cSld>
  <p:clrMapOvr>
    <a:masterClrMapping/>
  </p:clrMapOvr>
  <mc:AlternateContent xmlns:mc="http://schemas.openxmlformats.org/markup-compatibility/2006" xmlns:p14="http://schemas.microsoft.com/office/powerpoint/2010/main">
    <mc:Choice Requires="p14">
      <p:transition spd="slow" p14:dur="2000" advTm="4828"/>
    </mc:Choice>
    <mc:Fallback xmlns="">
      <p:transition xmlns:p14="http://schemas.microsoft.com/office/powerpoint/2010/main" spd="slow" advTm="48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139651"/>
            <a:ext cx="8572500" cy="2021416"/>
          </a:xfrm>
        </p:spPr>
        <p:style>
          <a:lnRef idx="2">
            <a:schemeClr val="dk1"/>
          </a:lnRef>
          <a:fillRef idx="1">
            <a:schemeClr val="lt1"/>
          </a:fillRef>
          <a:effectRef idx="0">
            <a:schemeClr val="dk1"/>
          </a:effectRef>
          <a:fontRef idx="minor">
            <a:schemeClr val="dk1"/>
          </a:fontRef>
        </p:style>
        <p:txBody>
          <a:bodyPr>
            <a:normAutofit/>
          </a:bodyPr>
          <a:lstStyle/>
          <a:p>
            <a:pPr algn="ctr"/>
            <a:r>
              <a:rPr lang="en-US" dirty="0">
                <a:solidFill>
                  <a:srgbClr val="4BACC6"/>
                </a:solidFill>
                <a:latin typeface="Noteworthy Light"/>
                <a:cs typeface="Noteworthy Light"/>
              </a:rPr>
              <a:t>Conversation Partner Tip: </a:t>
            </a:r>
            <a:br>
              <a:rPr lang="en-US" dirty="0">
                <a:solidFill>
                  <a:srgbClr val="000000"/>
                </a:solidFill>
                <a:latin typeface="Noteworthy Light"/>
                <a:cs typeface="Noteworthy Light"/>
              </a:rPr>
            </a:br>
            <a:r>
              <a:rPr lang="en-US" sz="2400" dirty="0">
                <a:solidFill>
                  <a:srgbClr val="000000"/>
                </a:solidFill>
                <a:latin typeface="Noteworthy Light"/>
                <a:cs typeface="Noteworthy Light"/>
              </a:rPr>
              <a:t>Promote Active Listening to combat the </a:t>
            </a:r>
            <a:br>
              <a:rPr lang="en-US" sz="2400" dirty="0">
                <a:solidFill>
                  <a:srgbClr val="000000"/>
                </a:solidFill>
                <a:latin typeface="Noteworthy Light"/>
                <a:cs typeface="Noteworthy Light"/>
              </a:rPr>
            </a:br>
            <a:r>
              <a:rPr lang="en-US" sz="2400" dirty="0">
                <a:solidFill>
                  <a:srgbClr val="000000"/>
                </a:solidFill>
                <a:latin typeface="Noteworthy Light"/>
                <a:cs typeface="Noteworthy Light"/>
              </a:rPr>
              <a:t>“</a:t>
            </a:r>
            <a:r>
              <a:rPr lang="en-US" sz="2400" i="1" dirty="0">
                <a:solidFill>
                  <a:srgbClr val="000000"/>
                </a:solidFill>
                <a:latin typeface="Noteworthy Light"/>
                <a:cs typeface="Noteworthy Light"/>
              </a:rPr>
              <a:t>Head Nodding Effect</a:t>
            </a:r>
            <a:r>
              <a:rPr lang="en-US" sz="2400" dirty="0">
                <a:solidFill>
                  <a:srgbClr val="000000"/>
                </a:solidFill>
                <a:latin typeface="Noteworthy Light"/>
                <a:cs typeface="Noteworthy Light"/>
              </a:rPr>
              <a:t>”</a:t>
            </a:r>
          </a:p>
        </p:txBody>
      </p:sp>
      <p:sp>
        <p:nvSpPr>
          <p:cNvPr id="3" name="Content Placeholder 2"/>
          <p:cNvSpPr>
            <a:spLocks noGrp="1"/>
          </p:cNvSpPr>
          <p:nvPr>
            <p:ph idx="1"/>
          </p:nvPr>
        </p:nvSpPr>
        <p:spPr>
          <a:xfrm>
            <a:off x="457200" y="2465917"/>
            <a:ext cx="8229600" cy="3147483"/>
          </a:xfrm>
        </p:spPr>
        <p:txBody>
          <a:bodyPr>
            <a:normAutofit fontScale="85000" lnSpcReduction="20000"/>
          </a:bodyPr>
          <a:lstStyle/>
          <a:p>
            <a:pPr>
              <a:lnSpc>
                <a:spcPct val="110000"/>
              </a:lnSpc>
            </a:pPr>
            <a:r>
              <a:rPr lang="en-US" sz="2400" dirty="0">
                <a:solidFill>
                  <a:srgbClr val="000000"/>
                </a:solidFill>
                <a:latin typeface="Noteworthy Light"/>
                <a:cs typeface="Noteworthy Light"/>
              </a:rPr>
              <a:t>Pause often and elicit a verbal response </a:t>
            </a:r>
          </a:p>
          <a:p>
            <a:pPr>
              <a:lnSpc>
                <a:spcPct val="110000"/>
              </a:lnSpc>
            </a:pPr>
            <a:r>
              <a:rPr lang="en-US" sz="2400" dirty="0">
                <a:solidFill>
                  <a:srgbClr val="000000"/>
                </a:solidFill>
                <a:latin typeface="Noteworthy Light"/>
                <a:cs typeface="Noteworthy Light"/>
              </a:rPr>
              <a:t>Check in for understanding</a:t>
            </a:r>
          </a:p>
          <a:p>
            <a:pPr lvl="1">
              <a:lnSpc>
                <a:spcPct val="110000"/>
              </a:lnSpc>
            </a:pPr>
            <a:r>
              <a:rPr lang="en-US" sz="2400" u="sng" dirty="0">
                <a:solidFill>
                  <a:srgbClr val="FF0000"/>
                </a:solidFill>
                <a:latin typeface="Noteworthy Light"/>
                <a:cs typeface="Noteworthy Light"/>
              </a:rPr>
              <a:t>Don’t</a:t>
            </a:r>
            <a:r>
              <a:rPr lang="en-US" sz="2400" dirty="0">
                <a:solidFill>
                  <a:srgbClr val="000000"/>
                </a:solidFill>
                <a:latin typeface="Noteworthy Light"/>
                <a:cs typeface="Noteworthy Light"/>
              </a:rPr>
              <a:t> ask: “Do you understand?” </a:t>
            </a:r>
          </a:p>
          <a:p>
            <a:pPr lvl="1">
              <a:lnSpc>
                <a:spcPct val="110000"/>
              </a:lnSpc>
            </a:pPr>
            <a:r>
              <a:rPr lang="en-US" sz="2400" u="sng" dirty="0">
                <a:solidFill>
                  <a:schemeClr val="accent3"/>
                </a:solidFill>
                <a:latin typeface="Noteworthy Light"/>
                <a:cs typeface="Noteworthy Light"/>
              </a:rPr>
              <a:t>Ask</a:t>
            </a:r>
            <a:r>
              <a:rPr lang="en-US" sz="2400" dirty="0">
                <a:solidFill>
                  <a:schemeClr val="accent3"/>
                </a:solidFill>
                <a:latin typeface="Noteworthy Light"/>
                <a:cs typeface="Noteworthy Light"/>
              </a:rPr>
              <a:t> </a:t>
            </a:r>
            <a:r>
              <a:rPr lang="en-US" sz="2400" dirty="0">
                <a:solidFill>
                  <a:srgbClr val="000000"/>
                </a:solidFill>
                <a:latin typeface="Noteworthy Light"/>
                <a:cs typeface="Noteworthy Light"/>
              </a:rPr>
              <a:t>a question related to what you are saying</a:t>
            </a:r>
          </a:p>
          <a:p>
            <a:pPr lvl="1">
              <a:lnSpc>
                <a:spcPct val="110000"/>
              </a:lnSpc>
            </a:pPr>
            <a:r>
              <a:rPr lang="en-US" sz="2400" dirty="0">
                <a:solidFill>
                  <a:srgbClr val="000000"/>
                </a:solidFill>
                <a:latin typeface="Noteworthy Light"/>
                <a:cs typeface="Noteworthy Light"/>
              </a:rPr>
              <a:t>For example:</a:t>
            </a:r>
          </a:p>
          <a:p>
            <a:pPr lvl="2">
              <a:lnSpc>
                <a:spcPct val="110000"/>
              </a:lnSpc>
            </a:pPr>
            <a:r>
              <a:rPr lang="en-US" sz="2400" dirty="0">
                <a:solidFill>
                  <a:srgbClr val="000000"/>
                </a:solidFill>
                <a:latin typeface="Noteworthy Light"/>
                <a:cs typeface="Noteworthy Light"/>
              </a:rPr>
              <a:t>You’re chatting about your pet at home and instead of asking if they understood that you were talking about your beloved cat, ask them if they have any pets of their own!</a:t>
            </a:r>
          </a:p>
          <a:p>
            <a:pPr>
              <a:lnSpc>
                <a:spcPct val="110000"/>
              </a:lnSpc>
            </a:pPr>
            <a:r>
              <a:rPr lang="en-US" sz="2400" dirty="0">
                <a:solidFill>
                  <a:srgbClr val="000000"/>
                </a:solidFill>
                <a:latin typeface="Noteworthy Light"/>
                <a:cs typeface="Noteworthy Light"/>
              </a:rPr>
              <a:t>Avoid “yes” / “no” questions!</a:t>
            </a:r>
          </a:p>
          <a:p>
            <a:pPr marL="457200" lvl="1" indent="0">
              <a:buNone/>
            </a:pPr>
            <a:endParaRPr lang="en-US" dirty="0">
              <a:solidFill>
                <a:srgbClr val="000000"/>
              </a:solidFill>
              <a:latin typeface="Noteworthy Light"/>
              <a:cs typeface="Noteworthy Light"/>
            </a:endParaRPr>
          </a:p>
        </p:txBody>
      </p:sp>
    </p:spTree>
    <p:custDataLst>
      <p:tags r:id="rId1"/>
    </p:custDataLst>
    <p:extLst>
      <p:ext uri="{BB962C8B-B14F-4D97-AF65-F5344CB8AC3E}">
        <p14:creationId xmlns:p14="http://schemas.microsoft.com/office/powerpoint/2010/main" val="3921446818"/>
      </p:ext>
    </p:extLst>
  </p:cSld>
  <p:clrMapOvr>
    <a:masterClrMapping/>
  </p:clrMapOvr>
  <mc:AlternateContent xmlns:mc="http://schemas.openxmlformats.org/markup-compatibility/2006" xmlns:p14="http://schemas.microsoft.com/office/powerpoint/2010/main">
    <mc:Choice Requires="p14">
      <p:transition spd="slow" p14:dur="2000" advTm="19242"/>
    </mc:Choice>
    <mc:Fallback xmlns="">
      <p:transition xmlns:p14="http://schemas.microsoft.com/office/powerpoint/2010/main" spd="slow" advTm="192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3"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1000"/>
                                        <p:tgtEl>
                                          <p:spTgt spid="3">
                                            <p:txEl>
                                              <p:pRg st="4" end="4"/>
                                            </p:txEl>
                                          </p:spTgt>
                                        </p:tgtEl>
                                      </p:cBhvr>
                                    </p:animEffect>
                                    <p:anim calcmode="lin" valueType="num">
                                      <p:cBhvr>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p:cTn id="4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071"/>
            <a:ext cx="8229600" cy="1418830"/>
          </a:xfrm>
        </p:spPr>
        <p:style>
          <a:lnRef idx="2">
            <a:schemeClr val="dk1"/>
          </a:lnRef>
          <a:fillRef idx="1">
            <a:schemeClr val="lt1"/>
          </a:fillRef>
          <a:effectRef idx="0">
            <a:schemeClr val="dk1"/>
          </a:effectRef>
          <a:fontRef idx="minor">
            <a:schemeClr val="dk1"/>
          </a:fontRef>
        </p:style>
        <p:txBody>
          <a:bodyPr>
            <a:normAutofit/>
          </a:bodyPr>
          <a:lstStyle/>
          <a:p>
            <a:pPr algn="ctr"/>
            <a:r>
              <a:rPr lang="en-US" dirty="0">
                <a:solidFill>
                  <a:schemeClr val="accent5"/>
                </a:solidFill>
                <a:latin typeface="Noteworthy Light"/>
                <a:cs typeface="Noteworthy Light"/>
              </a:rPr>
              <a:t>Conversation Partner Tip: </a:t>
            </a:r>
            <a:br>
              <a:rPr lang="en-US" dirty="0">
                <a:solidFill>
                  <a:srgbClr val="000000"/>
                </a:solidFill>
                <a:latin typeface="Noteworthy Light"/>
                <a:cs typeface="Noteworthy Light"/>
              </a:rPr>
            </a:br>
            <a:r>
              <a:rPr lang="en-US" sz="2700" dirty="0">
                <a:solidFill>
                  <a:srgbClr val="000000"/>
                </a:solidFill>
                <a:latin typeface="Noteworthy Light"/>
                <a:cs typeface="Noteworthy Light"/>
              </a:rPr>
              <a:t>Drawing pictures helps low level beginners. </a:t>
            </a:r>
          </a:p>
        </p:txBody>
      </p:sp>
      <p:pic>
        <p:nvPicPr>
          <p:cNvPr id="4" name="Picture 3" descr="Screen Shot 2015-01-14 at 2.57.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097" y="1867832"/>
            <a:ext cx="6441805" cy="3490978"/>
          </a:xfrm>
          <a:prstGeom prst="rect">
            <a:avLst/>
          </a:prstGeom>
        </p:spPr>
      </p:pic>
    </p:spTree>
    <p:custDataLst>
      <p:tags r:id="rId1"/>
    </p:custDataLst>
    <p:extLst>
      <p:ext uri="{BB962C8B-B14F-4D97-AF65-F5344CB8AC3E}">
        <p14:creationId xmlns:p14="http://schemas.microsoft.com/office/powerpoint/2010/main" val="995417443"/>
      </p:ext>
    </p:extLst>
  </p:cSld>
  <p:clrMapOvr>
    <a:masterClrMapping/>
  </p:clrMapOvr>
  <mc:AlternateContent xmlns:mc="http://schemas.openxmlformats.org/markup-compatibility/2006" xmlns:p14="http://schemas.microsoft.com/office/powerpoint/2010/main">
    <mc:Choice Requires="p14">
      <p:transition spd="slow" p14:dur="2000" advTm="6175"/>
    </mc:Choice>
    <mc:Fallback xmlns="">
      <p:transition xmlns:p14="http://schemas.microsoft.com/office/powerpoint/2010/main" spd="slow" advTm="61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sz="2800" b="1" dirty="0">
                <a:solidFill>
                  <a:srgbClr val="000000"/>
                </a:solidFill>
                <a:latin typeface="Noteworthy Light"/>
                <a:cs typeface="Noteworthy Light"/>
              </a:rPr>
            </a:br>
            <a:r>
              <a:rPr lang="en-US" sz="2800" b="1" dirty="0">
                <a:solidFill>
                  <a:srgbClr val="000000"/>
                </a:solidFill>
                <a:latin typeface="Noteworthy Light"/>
                <a:cs typeface="Noteworthy Light"/>
              </a:rPr>
              <a:t>Sometimes student’s do not understand “American Slang”</a:t>
            </a:r>
            <a:br>
              <a:rPr lang="en-US" sz="2800" b="1" dirty="0">
                <a:solidFill>
                  <a:srgbClr val="000000"/>
                </a:solidFill>
                <a:latin typeface="Noteworthy Light"/>
                <a:cs typeface="Noteworthy Light"/>
              </a:rPr>
            </a:br>
            <a:r>
              <a:rPr lang="en-US" sz="2800" b="1" dirty="0">
                <a:solidFill>
                  <a:schemeClr val="accent5"/>
                </a:solidFill>
                <a:latin typeface="Noteworthy Light"/>
                <a:cs typeface="Noteworthy Light"/>
              </a:rPr>
              <a:t>Try to limit the use of words or phrases like:</a:t>
            </a:r>
            <a:br>
              <a:rPr lang="en-US" sz="2800" b="1" dirty="0">
                <a:solidFill>
                  <a:schemeClr val="accent5"/>
                </a:solidFill>
                <a:latin typeface="Noteworthy Light"/>
                <a:cs typeface="Noteworthy Light"/>
              </a:rPr>
            </a:br>
            <a:endParaRPr lang="en-US" sz="2800" b="1" dirty="0">
              <a:solidFill>
                <a:srgbClr val="000000"/>
              </a:solidFill>
              <a:latin typeface="Noteworthy Light"/>
              <a:cs typeface="Noteworthy Light"/>
            </a:endParaRPr>
          </a:p>
        </p:txBody>
      </p:sp>
      <p:sp>
        <p:nvSpPr>
          <p:cNvPr id="4" name="TextBox 3"/>
          <p:cNvSpPr txBox="1"/>
          <p:nvPr/>
        </p:nvSpPr>
        <p:spPr>
          <a:xfrm>
            <a:off x="2916609" y="1557358"/>
            <a:ext cx="3310781" cy="646331"/>
          </a:xfrm>
          <a:prstGeom prst="rect">
            <a:avLst/>
          </a:prstGeom>
          <a:noFill/>
        </p:spPr>
        <p:txBody>
          <a:bodyPr wrap="square" rtlCol="0">
            <a:spAutoFit/>
          </a:bodyPr>
          <a:lstStyle/>
          <a:p>
            <a:r>
              <a:rPr lang="en-US" sz="3600" dirty="0">
                <a:solidFill>
                  <a:srgbClr val="000000"/>
                </a:solidFill>
                <a:latin typeface="Noteworthy Light"/>
                <a:cs typeface="Noteworthy Light"/>
              </a:rPr>
              <a:t>“hanging out”</a:t>
            </a:r>
          </a:p>
        </p:txBody>
      </p:sp>
      <p:sp>
        <p:nvSpPr>
          <p:cNvPr id="5" name="TextBox 4"/>
          <p:cNvSpPr txBox="1"/>
          <p:nvPr/>
        </p:nvSpPr>
        <p:spPr>
          <a:xfrm>
            <a:off x="3732307" y="2715114"/>
            <a:ext cx="4190038" cy="707886"/>
          </a:xfrm>
          <a:prstGeom prst="rect">
            <a:avLst/>
          </a:prstGeom>
          <a:noFill/>
        </p:spPr>
        <p:txBody>
          <a:bodyPr wrap="square" rtlCol="0">
            <a:spAutoFit/>
          </a:bodyPr>
          <a:lstStyle/>
          <a:p>
            <a:r>
              <a:rPr lang="en-US" sz="4000" dirty="0">
                <a:solidFill>
                  <a:srgbClr val="000000"/>
                </a:solidFill>
                <a:latin typeface="Noteworthy Light"/>
                <a:cs typeface="Noteworthy Light"/>
              </a:rPr>
              <a:t>“</a:t>
            </a:r>
            <a:r>
              <a:rPr lang="en-US" sz="3600" dirty="0">
                <a:solidFill>
                  <a:srgbClr val="000000"/>
                </a:solidFill>
                <a:latin typeface="Noteworthy Light"/>
                <a:cs typeface="Noteworthy Light"/>
              </a:rPr>
              <a:t>awesome</a:t>
            </a:r>
            <a:r>
              <a:rPr lang="en-US" sz="4000" dirty="0">
                <a:solidFill>
                  <a:srgbClr val="000000"/>
                </a:solidFill>
                <a:latin typeface="Noteworthy Light"/>
                <a:cs typeface="Noteworthy Light"/>
              </a:rPr>
              <a:t>”</a:t>
            </a:r>
          </a:p>
        </p:txBody>
      </p:sp>
      <p:sp>
        <p:nvSpPr>
          <p:cNvPr id="6" name="Rectangle 5"/>
          <p:cNvSpPr/>
          <p:nvPr/>
        </p:nvSpPr>
        <p:spPr>
          <a:xfrm>
            <a:off x="6834932" y="2864060"/>
            <a:ext cx="1391728" cy="707886"/>
          </a:xfrm>
          <a:prstGeom prst="rect">
            <a:avLst/>
          </a:prstGeom>
        </p:spPr>
        <p:txBody>
          <a:bodyPr wrap="none">
            <a:spAutoFit/>
          </a:bodyPr>
          <a:lstStyle/>
          <a:p>
            <a:r>
              <a:rPr lang="en-US" sz="4000" dirty="0">
                <a:solidFill>
                  <a:srgbClr val="000000"/>
                </a:solidFill>
                <a:latin typeface="Noteworthy Light"/>
                <a:cs typeface="Noteworthy Light"/>
              </a:rPr>
              <a:t>“</a:t>
            </a:r>
            <a:r>
              <a:rPr lang="en-US" sz="3600" dirty="0">
                <a:solidFill>
                  <a:srgbClr val="000000"/>
                </a:solidFill>
                <a:latin typeface="Noteworthy Light"/>
                <a:cs typeface="Noteworthy Light"/>
              </a:rPr>
              <a:t>dude</a:t>
            </a:r>
            <a:r>
              <a:rPr lang="en-US" sz="4000" dirty="0">
                <a:solidFill>
                  <a:srgbClr val="000000"/>
                </a:solidFill>
                <a:latin typeface="Noteworthy Light"/>
                <a:cs typeface="Noteworthy Light"/>
              </a:rPr>
              <a:t>”</a:t>
            </a:r>
          </a:p>
        </p:txBody>
      </p:sp>
      <p:sp>
        <p:nvSpPr>
          <p:cNvPr id="8" name="Rectangle 7"/>
          <p:cNvSpPr/>
          <p:nvPr/>
        </p:nvSpPr>
        <p:spPr>
          <a:xfrm>
            <a:off x="3580377" y="4848798"/>
            <a:ext cx="1084912" cy="646331"/>
          </a:xfrm>
          <a:prstGeom prst="rect">
            <a:avLst/>
          </a:prstGeom>
        </p:spPr>
        <p:txBody>
          <a:bodyPr wrap="none">
            <a:spAutoFit/>
          </a:bodyPr>
          <a:lstStyle/>
          <a:p>
            <a:r>
              <a:rPr lang="en-US" sz="3600" dirty="0">
                <a:solidFill>
                  <a:srgbClr val="000000"/>
                </a:solidFill>
                <a:latin typeface="Noteworthy Light"/>
                <a:cs typeface="Noteworthy Light"/>
              </a:rPr>
              <a:t>“bro”</a:t>
            </a:r>
          </a:p>
        </p:txBody>
      </p:sp>
      <p:sp>
        <p:nvSpPr>
          <p:cNvPr id="10" name="Rectangle 9"/>
          <p:cNvSpPr/>
          <p:nvPr/>
        </p:nvSpPr>
        <p:spPr>
          <a:xfrm>
            <a:off x="230105" y="3016789"/>
            <a:ext cx="2894190" cy="646331"/>
          </a:xfrm>
          <a:prstGeom prst="rect">
            <a:avLst/>
          </a:prstGeom>
        </p:spPr>
        <p:txBody>
          <a:bodyPr wrap="none">
            <a:spAutoFit/>
          </a:bodyPr>
          <a:lstStyle/>
          <a:p>
            <a:r>
              <a:rPr lang="en-US" sz="3600" dirty="0">
                <a:solidFill>
                  <a:srgbClr val="000000"/>
                </a:solidFill>
                <a:latin typeface="Noteworthy Light"/>
                <a:cs typeface="Noteworthy Light"/>
              </a:rPr>
              <a:t>“It was a blast”</a:t>
            </a:r>
          </a:p>
        </p:txBody>
      </p:sp>
      <p:sp>
        <p:nvSpPr>
          <p:cNvPr id="11" name="Rectangle 10"/>
          <p:cNvSpPr/>
          <p:nvPr/>
        </p:nvSpPr>
        <p:spPr>
          <a:xfrm>
            <a:off x="5424617" y="4978550"/>
            <a:ext cx="3011658" cy="646331"/>
          </a:xfrm>
          <a:prstGeom prst="rect">
            <a:avLst/>
          </a:prstGeom>
        </p:spPr>
        <p:txBody>
          <a:bodyPr wrap="none">
            <a:spAutoFit/>
          </a:bodyPr>
          <a:lstStyle/>
          <a:p>
            <a:r>
              <a:rPr lang="en-US" sz="3600" dirty="0">
                <a:solidFill>
                  <a:srgbClr val="000000"/>
                </a:solidFill>
                <a:latin typeface="Noteworthy Light"/>
                <a:cs typeface="Noteworthy Light"/>
              </a:rPr>
              <a:t>“That was sick”</a:t>
            </a:r>
          </a:p>
        </p:txBody>
      </p:sp>
      <p:sp>
        <p:nvSpPr>
          <p:cNvPr id="12" name="Rectangle 11"/>
          <p:cNvSpPr/>
          <p:nvPr/>
        </p:nvSpPr>
        <p:spPr>
          <a:xfrm>
            <a:off x="425545" y="1646572"/>
            <a:ext cx="1849930" cy="646331"/>
          </a:xfrm>
          <a:prstGeom prst="rect">
            <a:avLst/>
          </a:prstGeom>
        </p:spPr>
        <p:txBody>
          <a:bodyPr wrap="none">
            <a:spAutoFit/>
          </a:bodyPr>
          <a:lstStyle/>
          <a:p>
            <a:r>
              <a:rPr lang="en-US" sz="3600" dirty="0">
                <a:solidFill>
                  <a:srgbClr val="000000"/>
                </a:solidFill>
                <a:latin typeface="Noteworthy Light"/>
                <a:cs typeface="Noteworthy Light"/>
              </a:rPr>
              <a:t>“epic fail”</a:t>
            </a:r>
          </a:p>
        </p:txBody>
      </p:sp>
      <p:sp>
        <p:nvSpPr>
          <p:cNvPr id="13" name="Rectangle 12"/>
          <p:cNvSpPr/>
          <p:nvPr/>
        </p:nvSpPr>
        <p:spPr>
          <a:xfrm>
            <a:off x="3732307" y="3903716"/>
            <a:ext cx="2740622" cy="646331"/>
          </a:xfrm>
          <a:prstGeom prst="rect">
            <a:avLst/>
          </a:prstGeom>
        </p:spPr>
        <p:txBody>
          <a:bodyPr wrap="none">
            <a:spAutoFit/>
          </a:bodyPr>
          <a:lstStyle/>
          <a:p>
            <a:r>
              <a:rPr lang="en-US" sz="3600" dirty="0">
                <a:solidFill>
                  <a:srgbClr val="000000"/>
                </a:solidFill>
                <a:latin typeface="Noteworthy Light"/>
                <a:cs typeface="Noteworthy Light"/>
              </a:rPr>
              <a:t>“He is ripped!”</a:t>
            </a:r>
          </a:p>
        </p:txBody>
      </p:sp>
      <p:sp>
        <p:nvSpPr>
          <p:cNvPr id="15" name="Rectangle 14"/>
          <p:cNvSpPr/>
          <p:nvPr/>
        </p:nvSpPr>
        <p:spPr>
          <a:xfrm>
            <a:off x="707725" y="4355496"/>
            <a:ext cx="2331344" cy="646331"/>
          </a:xfrm>
          <a:prstGeom prst="rect">
            <a:avLst/>
          </a:prstGeom>
        </p:spPr>
        <p:txBody>
          <a:bodyPr wrap="none">
            <a:spAutoFit/>
          </a:bodyPr>
          <a:lstStyle/>
          <a:p>
            <a:r>
              <a:rPr lang="en-US" sz="3600" dirty="0">
                <a:solidFill>
                  <a:srgbClr val="000000"/>
                </a:solidFill>
                <a:latin typeface="Noteworthy Light"/>
                <a:cs typeface="Noteworthy Light"/>
              </a:rPr>
              <a:t>“just </a:t>
            </a:r>
            <a:r>
              <a:rPr lang="en-US" sz="3600" dirty="0" err="1">
                <a:solidFill>
                  <a:srgbClr val="000000"/>
                </a:solidFill>
                <a:latin typeface="Noteworthy Light"/>
                <a:cs typeface="Noteworthy Light"/>
              </a:rPr>
              <a:t>chillin</a:t>
            </a:r>
            <a:r>
              <a:rPr lang="en-US" sz="3600" dirty="0">
                <a:solidFill>
                  <a:srgbClr val="000000"/>
                </a:solidFill>
                <a:latin typeface="Noteworthy Light"/>
                <a:cs typeface="Noteworthy Light"/>
              </a:rPr>
              <a:t>’”</a:t>
            </a:r>
          </a:p>
        </p:txBody>
      </p:sp>
      <p:sp>
        <p:nvSpPr>
          <p:cNvPr id="16" name="Rectangle 15"/>
          <p:cNvSpPr/>
          <p:nvPr/>
        </p:nvSpPr>
        <p:spPr>
          <a:xfrm>
            <a:off x="6364837" y="1440189"/>
            <a:ext cx="2422971" cy="646331"/>
          </a:xfrm>
          <a:prstGeom prst="rect">
            <a:avLst/>
          </a:prstGeom>
        </p:spPr>
        <p:txBody>
          <a:bodyPr wrap="none">
            <a:spAutoFit/>
          </a:bodyPr>
          <a:lstStyle/>
          <a:p>
            <a:r>
              <a:rPr lang="en-US" sz="3600" dirty="0">
                <a:solidFill>
                  <a:srgbClr val="000000"/>
                </a:solidFill>
                <a:latin typeface="Noteworthy Light"/>
                <a:cs typeface="Noteworthy Light"/>
              </a:rPr>
              <a:t>“that’s </a:t>
            </a:r>
            <a:r>
              <a:rPr lang="en-US" sz="3600" dirty="0" err="1">
                <a:solidFill>
                  <a:srgbClr val="000000"/>
                </a:solidFill>
                <a:latin typeface="Noteworthy Light"/>
                <a:cs typeface="Noteworthy Light"/>
              </a:rPr>
              <a:t>cray</a:t>
            </a:r>
            <a:r>
              <a:rPr lang="en-US" sz="3600" dirty="0">
                <a:solidFill>
                  <a:srgbClr val="000000"/>
                </a:solidFill>
                <a:latin typeface="Noteworthy Light"/>
                <a:cs typeface="Noteworthy Light"/>
              </a:rPr>
              <a:t>”</a:t>
            </a:r>
          </a:p>
        </p:txBody>
      </p:sp>
      <p:sp>
        <p:nvSpPr>
          <p:cNvPr id="7" name="TextBox 6"/>
          <p:cNvSpPr txBox="1"/>
          <p:nvPr/>
        </p:nvSpPr>
        <p:spPr>
          <a:xfrm>
            <a:off x="2181860" y="2985279"/>
            <a:ext cx="184666" cy="261610"/>
          </a:xfrm>
          <a:prstGeom prst="rect">
            <a:avLst/>
          </a:prstGeom>
          <a:noFill/>
        </p:spPr>
        <p:txBody>
          <a:bodyPr wrap="none" rtlCol="0">
            <a:spAutoFit/>
          </a:bodyPr>
          <a:lstStyle/>
          <a:p>
            <a:endParaRPr lang="en-US" sz="1100" dirty="0">
              <a:solidFill>
                <a:srgbClr val="000000"/>
              </a:solidFill>
            </a:endParaRPr>
          </a:p>
        </p:txBody>
      </p:sp>
      <p:sp>
        <p:nvSpPr>
          <p:cNvPr id="17" name="TextBox 16">
            <a:extLst>
              <a:ext uri="{FF2B5EF4-FFF2-40B4-BE49-F238E27FC236}">
                <a16:creationId xmlns:a16="http://schemas.microsoft.com/office/drawing/2014/main" id="{5F1A4872-0AA0-5248-9992-731744C51EB2}"/>
              </a:ext>
            </a:extLst>
          </p:cNvPr>
          <p:cNvSpPr txBox="1"/>
          <p:nvPr/>
        </p:nvSpPr>
        <p:spPr>
          <a:xfrm>
            <a:off x="6844795" y="4042216"/>
            <a:ext cx="1777181" cy="369332"/>
          </a:xfrm>
          <a:prstGeom prst="rect">
            <a:avLst/>
          </a:prstGeom>
          <a:noFill/>
        </p:spPr>
        <p:txBody>
          <a:bodyPr wrap="square">
            <a:spAutoFit/>
          </a:bodyPr>
          <a:lstStyle/>
          <a:p>
            <a:r>
              <a:rPr lang="en-US" sz="1800" dirty="0">
                <a:solidFill>
                  <a:srgbClr val="000000"/>
                </a:solidFill>
                <a:latin typeface="Noteworthy Light"/>
                <a:cs typeface="Noteworthy Light"/>
              </a:rPr>
              <a:t>“That’s dope”</a:t>
            </a:r>
          </a:p>
        </p:txBody>
      </p:sp>
      <p:sp>
        <p:nvSpPr>
          <p:cNvPr id="18" name="TextBox 17">
            <a:extLst>
              <a:ext uri="{FF2B5EF4-FFF2-40B4-BE49-F238E27FC236}">
                <a16:creationId xmlns:a16="http://schemas.microsoft.com/office/drawing/2014/main" id="{0AB41EF2-D9E5-9B46-928A-C440107744B8}"/>
              </a:ext>
            </a:extLst>
          </p:cNvPr>
          <p:cNvSpPr txBox="1"/>
          <p:nvPr/>
        </p:nvSpPr>
        <p:spPr>
          <a:xfrm>
            <a:off x="400995" y="5301716"/>
            <a:ext cx="2894254" cy="646331"/>
          </a:xfrm>
          <a:prstGeom prst="rect">
            <a:avLst/>
          </a:prstGeom>
          <a:noFill/>
        </p:spPr>
        <p:txBody>
          <a:bodyPr wrap="none" rtlCol="0">
            <a:spAutoFit/>
          </a:bodyPr>
          <a:lstStyle/>
          <a:p>
            <a:r>
              <a:rPr lang="en-US" dirty="0">
                <a:solidFill>
                  <a:srgbClr val="000000"/>
                </a:solidFill>
                <a:latin typeface="Noteworthy Light"/>
                <a:cs typeface="Noteworthy Light"/>
              </a:rPr>
              <a:t>“Spill the tea or spill the beans”</a:t>
            </a:r>
          </a:p>
          <a:p>
            <a:endParaRPr lang="en-US" dirty="0"/>
          </a:p>
        </p:txBody>
      </p:sp>
      <p:sp>
        <p:nvSpPr>
          <p:cNvPr id="19" name="TextBox 18">
            <a:extLst>
              <a:ext uri="{FF2B5EF4-FFF2-40B4-BE49-F238E27FC236}">
                <a16:creationId xmlns:a16="http://schemas.microsoft.com/office/drawing/2014/main" id="{95E9AEFF-3C8E-5E4F-9520-22667E1DD88E}"/>
              </a:ext>
            </a:extLst>
          </p:cNvPr>
          <p:cNvSpPr txBox="1"/>
          <p:nvPr/>
        </p:nvSpPr>
        <p:spPr>
          <a:xfrm>
            <a:off x="1350510" y="3732441"/>
            <a:ext cx="1847365" cy="646331"/>
          </a:xfrm>
          <a:prstGeom prst="rect">
            <a:avLst/>
          </a:prstGeom>
          <a:noFill/>
        </p:spPr>
        <p:txBody>
          <a:bodyPr wrap="none" rtlCol="0">
            <a:spAutoFit/>
          </a:bodyPr>
          <a:lstStyle/>
          <a:p>
            <a:r>
              <a:rPr lang="en-US" dirty="0">
                <a:solidFill>
                  <a:srgbClr val="000000"/>
                </a:solidFill>
                <a:latin typeface="Noteworthy Light"/>
                <a:cs typeface="Noteworthy Light"/>
              </a:rPr>
              <a:t>“The food is bomb”</a:t>
            </a:r>
          </a:p>
          <a:p>
            <a:endParaRPr lang="en-US" dirty="0"/>
          </a:p>
        </p:txBody>
      </p:sp>
      <p:sp>
        <p:nvSpPr>
          <p:cNvPr id="20" name="TextBox 19">
            <a:extLst>
              <a:ext uri="{FF2B5EF4-FFF2-40B4-BE49-F238E27FC236}">
                <a16:creationId xmlns:a16="http://schemas.microsoft.com/office/drawing/2014/main" id="{61F5838E-6D9D-EB47-94BE-88C59CDC7FED}"/>
              </a:ext>
            </a:extLst>
          </p:cNvPr>
          <p:cNvSpPr txBox="1"/>
          <p:nvPr/>
        </p:nvSpPr>
        <p:spPr>
          <a:xfrm>
            <a:off x="816079" y="2531892"/>
            <a:ext cx="2598917" cy="646331"/>
          </a:xfrm>
          <a:prstGeom prst="rect">
            <a:avLst/>
          </a:prstGeom>
          <a:noFill/>
        </p:spPr>
        <p:txBody>
          <a:bodyPr wrap="none" rtlCol="0">
            <a:spAutoFit/>
          </a:bodyPr>
          <a:lstStyle/>
          <a:p>
            <a:r>
              <a:rPr lang="en-US" dirty="0">
                <a:solidFill>
                  <a:srgbClr val="000000"/>
                </a:solidFill>
                <a:latin typeface="Noteworthy Light"/>
                <a:cs typeface="Noteworthy Light"/>
              </a:rPr>
              <a:t>“feeling under the weather!”</a:t>
            </a:r>
          </a:p>
          <a:p>
            <a:endParaRPr lang="en-US" dirty="0"/>
          </a:p>
        </p:txBody>
      </p:sp>
      <p:sp>
        <p:nvSpPr>
          <p:cNvPr id="21" name="TextBox 20">
            <a:extLst>
              <a:ext uri="{FF2B5EF4-FFF2-40B4-BE49-F238E27FC236}">
                <a16:creationId xmlns:a16="http://schemas.microsoft.com/office/drawing/2014/main" id="{6E3DC69E-8F48-F34E-ABE4-5C4EAC197581}"/>
              </a:ext>
            </a:extLst>
          </p:cNvPr>
          <p:cNvSpPr txBox="1"/>
          <p:nvPr/>
        </p:nvSpPr>
        <p:spPr>
          <a:xfrm>
            <a:off x="5031896" y="2228613"/>
            <a:ext cx="1559209" cy="369332"/>
          </a:xfrm>
          <a:prstGeom prst="rect">
            <a:avLst/>
          </a:prstGeom>
          <a:noFill/>
        </p:spPr>
        <p:txBody>
          <a:bodyPr wrap="none" rtlCol="0">
            <a:spAutoFit/>
          </a:bodyPr>
          <a:lstStyle/>
          <a:p>
            <a:r>
              <a:rPr lang="en-US" dirty="0">
                <a:solidFill>
                  <a:srgbClr val="000000"/>
                </a:solidFill>
                <a:latin typeface="Noteworthy Light"/>
                <a:cs typeface="Noteworthy Light"/>
              </a:rPr>
              <a:t>“I got cold feet”</a:t>
            </a:r>
          </a:p>
        </p:txBody>
      </p:sp>
    </p:spTree>
    <p:custDataLst>
      <p:tags r:id="rId1"/>
    </p:custDataLst>
    <p:extLst>
      <p:ext uri="{BB962C8B-B14F-4D97-AF65-F5344CB8AC3E}">
        <p14:creationId xmlns:p14="http://schemas.microsoft.com/office/powerpoint/2010/main" val="2707102363"/>
      </p:ext>
    </p:extLst>
  </p:cSld>
  <p:clrMapOvr>
    <a:masterClrMapping/>
  </p:clrMapOvr>
  <mc:AlternateContent xmlns:mc="http://schemas.openxmlformats.org/markup-compatibility/2006" xmlns:p14="http://schemas.microsoft.com/office/powerpoint/2010/main">
    <mc:Choice Requires="p14">
      <p:transition spd="slow" p14:dur="2000" advTm="27990"/>
    </mc:Choice>
    <mc:Fallback xmlns="">
      <p:transition xmlns:p14="http://schemas.microsoft.com/office/powerpoint/2010/main" spd="slow" advTm="279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xit" presetSubtype="0" fill="hold" grpId="1" nodeType="clickEffect">
                                  <p:stCondLst>
                                    <p:cond delay="0"/>
                                  </p:stCondLst>
                                  <p:childTnLst>
                                    <p:animEffect transition="out" filter="dissolv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grpId="1" nodeType="clickEffect">
                                  <p:stCondLst>
                                    <p:cond delay="0"/>
                                  </p:stCondLst>
                                  <p:childTnLst>
                                    <p:animEffect transition="out" filter="dissolv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dissolv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xit" presetSubtype="0" fill="hold" grpId="1" nodeType="clickEffect">
                                  <p:stCondLst>
                                    <p:cond delay="0"/>
                                  </p:stCondLst>
                                  <p:childTnLst>
                                    <p:animEffect transition="out" filter="dissolv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dissolve">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xit" presetSubtype="0" fill="hold" grpId="1" nodeType="clickEffect">
                                  <p:stCondLst>
                                    <p:cond delay="0"/>
                                  </p:stCondLst>
                                  <p:childTnLst>
                                    <p:animEffect transition="out" filter="dissolv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dissolve">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xit" presetSubtype="0" fill="hold" grpId="1" nodeType="clickEffect">
                                  <p:stCondLst>
                                    <p:cond delay="0"/>
                                  </p:stCondLst>
                                  <p:childTnLst>
                                    <p:animEffect transition="out" filter="dissolve">
                                      <p:cBhvr>
                                        <p:cTn id="79" dur="500"/>
                                        <p:tgtEl>
                                          <p:spTgt spid="4"/>
                                        </p:tgtEl>
                                      </p:cBhvr>
                                    </p:animEffect>
                                    <p:set>
                                      <p:cBhvr>
                                        <p:cTn id="80" dur="1" fill="hold">
                                          <p:stCondLst>
                                            <p:cond delay="499"/>
                                          </p:stCondLst>
                                        </p:cTn>
                                        <p:tgtEl>
                                          <p:spTgt spid="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dissolve">
                                      <p:cBhvr>
                                        <p:cTn id="85" dur="500"/>
                                        <p:tgtEl>
                                          <p:spTgt spid="5"/>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xit" presetSubtype="0" fill="hold" grpId="1" nodeType="clickEffect">
                                  <p:stCondLst>
                                    <p:cond delay="0"/>
                                  </p:stCondLst>
                                  <p:childTnLst>
                                    <p:animEffect transition="out" filter="dissolve">
                                      <p:cBhvr>
                                        <p:cTn id="89" dur="500"/>
                                        <p:tgtEl>
                                          <p:spTgt spid="5"/>
                                        </p:tgtEl>
                                      </p:cBhvr>
                                    </p:animEffect>
                                    <p:set>
                                      <p:cBhvr>
                                        <p:cTn id="90" dur="1" fill="hold">
                                          <p:stCondLst>
                                            <p:cond delay="499"/>
                                          </p:stCondLst>
                                        </p:cTn>
                                        <p:tgtEl>
                                          <p:spTgt spid="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dissolve">
                                      <p:cBhvr>
                                        <p:cTn id="95" dur="500"/>
                                        <p:tgtEl>
                                          <p:spTgt spid="15"/>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xit" presetSubtype="0" fill="hold" grpId="1" nodeType="clickEffect">
                                  <p:stCondLst>
                                    <p:cond delay="0"/>
                                  </p:stCondLst>
                                  <p:childTnLst>
                                    <p:animEffect transition="out" filter="dissolv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grpId="0" nodeType="clickEffect">
                                  <p:stCondLst>
                                    <p:cond delay="0"/>
                                  </p:stCondLst>
                                  <p:childTnLst>
                                    <p:set>
                                      <p:cBhvr>
                                        <p:cTn id="104" dur="1" fill="hold">
                                          <p:stCondLst>
                                            <p:cond delay="0"/>
                                          </p:stCondLst>
                                        </p:cTn>
                                        <p:tgtEl>
                                          <p:spTgt spid="16"/>
                                        </p:tgtEl>
                                        <p:attrNameLst>
                                          <p:attrName>style.visibility</p:attrName>
                                        </p:attrNameLst>
                                      </p:cBhvr>
                                      <p:to>
                                        <p:strVal val="visible"/>
                                      </p:to>
                                    </p:set>
                                    <p:animEffect transition="in" filter="dissolve">
                                      <p:cBhvr>
                                        <p:cTn id="105" dur="500"/>
                                        <p:tgtEl>
                                          <p:spTgt spid="16"/>
                                        </p:tgtEl>
                                      </p:cBhvr>
                                    </p:animEffect>
                                  </p:childTnLst>
                                </p:cTn>
                              </p:par>
                            </p:childTnLst>
                          </p:cTn>
                        </p:par>
                      </p:childTnLst>
                    </p:cTn>
                  </p:par>
                  <p:par>
                    <p:cTn id="106" fill="hold">
                      <p:stCondLst>
                        <p:cond delay="indefinite"/>
                      </p:stCondLst>
                      <p:childTnLst>
                        <p:par>
                          <p:cTn id="107" fill="hold">
                            <p:stCondLst>
                              <p:cond delay="0"/>
                            </p:stCondLst>
                            <p:childTnLst>
                              <p:par>
                                <p:cTn id="108" presetID="9" presetClass="exit" presetSubtype="0" fill="hold" grpId="1" nodeType="clickEffect">
                                  <p:stCondLst>
                                    <p:cond delay="0"/>
                                  </p:stCondLst>
                                  <p:childTnLst>
                                    <p:animEffect transition="out" filter="dissolv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P spid="5" grpId="1"/>
      <p:bldP spid="6" grpId="0"/>
      <p:bldP spid="6" grpId="1"/>
      <p:bldP spid="8" grpId="0"/>
      <p:bldP spid="8" grpId="1"/>
      <p:bldP spid="10" grpId="0"/>
      <p:bldP spid="10" grpId="1"/>
      <p:bldP spid="11" grpId="0"/>
      <p:bldP spid="11" grpId="1"/>
      <p:bldP spid="12" grpId="0"/>
      <p:bldP spid="12" grpId="1"/>
      <p:bldP spid="13" grpId="0"/>
      <p:bldP spid="13" grpId="1"/>
      <p:bldP spid="15" grpId="0"/>
      <p:bldP spid="15" grpId="1"/>
      <p:bldP spid="16" grpId="0"/>
      <p:bldP spid="1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9761"/>
            <a:ext cx="8229600" cy="1143000"/>
          </a:xfrm>
        </p:spPr>
        <p:txBody>
          <a:bodyPr>
            <a:noAutofit/>
          </a:bodyPr>
          <a:lstStyle/>
          <a:p>
            <a:pPr algn="ctr"/>
            <a:r>
              <a:rPr lang="en-US" sz="4000" b="1" dirty="0">
                <a:solidFill>
                  <a:srgbClr val="000000"/>
                </a:solidFill>
                <a:latin typeface="Noteworthy Light"/>
                <a:cs typeface="Noteworthy Light"/>
              </a:rPr>
              <a:t>Part One: </a:t>
            </a:r>
            <a:br>
              <a:rPr lang="en-US" sz="4000" b="1" dirty="0">
                <a:solidFill>
                  <a:srgbClr val="000000"/>
                </a:solidFill>
                <a:latin typeface="Noteworthy Light"/>
                <a:cs typeface="Noteworthy Light"/>
              </a:rPr>
            </a:br>
            <a:r>
              <a:rPr lang="en-US" sz="4000" dirty="0">
                <a:solidFill>
                  <a:srgbClr val="000000"/>
                </a:solidFill>
                <a:latin typeface="Noteworthy Light"/>
                <a:cs typeface="Noteworthy Light"/>
              </a:rPr>
              <a:t>Welcome to UCAELI!</a:t>
            </a:r>
          </a:p>
        </p:txBody>
      </p:sp>
    </p:spTree>
    <p:custDataLst>
      <p:tags r:id="rId1"/>
    </p:custDataLst>
    <p:extLst>
      <p:ext uri="{BB962C8B-B14F-4D97-AF65-F5344CB8AC3E}">
        <p14:creationId xmlns:p14="http://schemas.microsoft.com/office/powerpoint/2010/main" val="3669454831"/>
      </p:ext>
    </p:extLst>
  </p:cSld>
  <p:clrMapOvr>
    <a:masterClrMapping/>
  </p:clrMapOvr>
  <mc:AlternateContent xmlns:mc="http://schemas.openxmlformats.org/markup-compatibility/2006" xmlns:p14="http://schemas.microsoft.com/office/powerpoint/2010/main">
    <mc:Choice Requires="p14">
      <p:transition spd="slow" p14:dur="2000" advTm="4682"/>
    </mc:Choice>
    <mc:Fallback xmlns="">
      <p:transition xmlns:p14="http://schemas.microsoft.com/office/powerpoint/2010/main" spd="slow" advTm="46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9771"/>
            <a:ext cx="8229600" cy="3459675"/>
          </a:xfrm>
        </p:spPr>
        <p:txBody>
          <a:bodyPr>
            <a:normAutofit/>
          </a:bodyPr>
          <a:lstStyle/>
          <a:p>
            <a:pPr algn="ctr"/>
            <a:r>
              <a:rPr lang="en-US" sz="4000" dirty="0">
                <a:solidFill>
                  <a:schemeClr val="accent5"/>
                </a:solidFill>
                <a:latin typeface="Noteworthy Light"/>
                <a:cs typeface="Noteworthy Light"/>
              </a:rPr>
              <a:t>Conversation Partner Tip: </a:t>
            </a:r>
            <a:br>
              <a:rPr lang="en-US" sz="4000" dirty="0">
                <a:solidFill>
                  <a:schemeClr val="accent5"/>
                </a:solidFill>
                <a:latin typeface="Noteworthy Light"/>
                <a:cs typeface="Noteworthy Light"/>
              </a:rPr>
            </a:br>
            <a:r>
              <a:rPr lang="en-US" sz="4000" dirty="0">
                <a:solidFill>
                  <a:srgbClr val="000000"/>
                </a:solidFill>
                <a:latin typeface="Noteworthy Light"/>
                <a:cs typeface="Noteworthy Light"/>
              </a:rPr>
              <a:t>If you use “American Slang,” explain it! </a:t>
            </a:r>
          </a:p>
        </p:txBody>
      </p:sp>
      <p:sp>
        <p:nvSpPr>
          <p:cNvPr id="5" name="TextBox 4"/>
          <p:cNvSpPr txBox="1"/>
          <p:nvPr/>
        </p:nvSpPr>
        <p:spPr>
          <a:xfrm>
            <a:off x="358216" y="3799446"/>
            <a:ext cx="8423498" cy="830997"/>
          </a:xfrm>
          <a:prstGeom prst="rect">
            <a:avLst/>
          </a:prstGeom>
          <a:noFill/>
        </p:spPr>
        <p:txBody>
          <a:bodyPr wrap="square" rtlCol="0">
            <a:spAutoFit/>
          </a:bodyPr>
          <a:lstStyle/>
          <a:p>
            <a:r>
              <a:rPr lang="en-US" sz="4800" u="sng" dirty="0">
                <a:latin typeface="Noteworthy Light"/>
                <a:cs typeface="Noteworthy Light"/>
              </a:rPr>
              <a:t>“awesome”</a:t>
            </a:r>
            <a:r>
              <a:rPr lang="en-US" sz="4800" dirty="0">
                <a:latin typeface="Noteworthy Light"/>
                <a:cs typeface="Noteworthy Light"/>
              </a:rPr>
              <a:t> = great, really good, etc.</a:t>
            </a:r>
          </a:p>
        </p:txBody>
      </p:sp>
    </p:spTree>
    <p:custDataLst>
      <p:tags r:id="rId1"/>
    </p:custDataLst>
    <p:extLst>
      <p:ext uri="{BB962C8B-B14F-4D97-AF65-F5344CB8AC3E}">
        <p14:creationId xmlns:p14="http://schemas.microsoft.com/office/powerpoint/2010/main" val="2569081657"/>
      </p:ext>
    </p:extLst>
  </p:cSld>
  <p:clrMapOvr>
    <a:masterClrMapping/>
  </p:clrMapOvr>
  <mc:AlternateContent xmlns:mc="http://schemas.openxmlformats.org/markup-compatibility/2006" xmlns:p14="http://schemas.microsoft.com/office/powerpoint/2010/main">
    <mc:Choice Requires="p14">
      <p:transition spd="slow" p14:dur="2000" advTm="6398"/>
    </mc:Choice>
    <mc:Fallback xmlns="">
      <p:transition xmlns:p14="http://schemas.microsoft.com/office/powerpoint/2010/main" spd="slow" advTm="63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955" y="136272"/>
            <a:ext cx="8819098" cy="1470025"/>
          </a:xfrm>
        </p:spPr>
        <p:txBody>
          <a:bodyPr>
            <a:normAutofit/>
          </a:bodyPr>
          <a:lstStyle/>
          <a:p>
            <a:pPr algn="ctr"/>
            <a:r>
              <a:rPr lang="en-US" sz="4000" dirty="0">
                <a:solidFill>
                  <a:srgbClr val="000000"/>
                </a:solidFill>
                <a:latin typeface="Noteworthy Light"/>
                <a:cs typeface="Noteworthy Light"/>
              </a:rPr>
              <a:t>Be aware of potential cultural blind spots</a:t>
            </a:r>
          </a:p>
        </p:txBody>
      </p:sp>
      <p:sp>
        <p:nvSpPr>
          <p:cNvPr id="3" name="Subtitle 2"/>
          <p:cNvSpPr>
            <a:spLocks noGrp="1"/>
          </p:cNvSpPr>
          <p:nvPr>
            <p:ph type="subTitle" idx="1"/>
          </p:nvPr>
        </p:nvSpPr>
        <p:spPr>
          <a:xfrm>
            <a:off x="579158" y="4916868"/>
            <a:ext cx="7985683" cy="909773"/>
          </a:xfrm>
        </p:spPr>
        <p:txBody>
          <a:bodyPr>
            <a:noAutofit/>
          </a:bodyPr>
          <a:lstStyle/>
          <a:p>
            <a:r>
              <a:rPr lang="en-US" sz="2800" dirty="0">
                <a:solidFill>
                  <a:srgbClr val="000000"/>
                </a:solidFill>
                <a:latin typeface="Noteworthy Light"/>
                <a:cs typeface="Noteworthy Light"/>
              </a:rPr>
              <a:t>Make sure the students know what you’re talking about.</a:t>
            </a:r>
          </a:p>
          <a:p>
            <a:r>
              <a:rPr lang="en-US" sz="2800" dirty="0">
                <a:solidFill>
                  <a:srgbClr val="000000"/>
                </a:solidFill>
                <a:latin typeface="Noteworthy Light"/>
                <a:cs typeface="Noteworthy Light"/>
              </a:rPr>
              <a:t>Believe it or not, not everyone knows about Beyonce!</a:t>
            </a:r>
          </a:p>
          <a:p>
            <a:endParaRPr lang="en-US" sz="2800" dirty="0">
              <a:solidFill>
                <a:srgbClr val="000000"/>
              </a:solidFill>
              <a:latin typeface="Noteworthy Light"/>
              <a:cs typeface="Noteworthy Light"/>
            </a:endParaRPr>
          </a:p>
          <a:p>
            <a:endParaRPr lang="en-US" sz="2800" dirty="0">
              <a:solidFill>
                <a:srgbClr val="000000"/>
              </a:solidFill>
              <a:latin typeface="Noteworthy Light"/>
              <a:cs typeface="Noteworthy Light"/>
            </a:endParaRPr>
          </a:p>
        </p:txBody>
      </p:sp>
      <p:sp>
        <p:nvSpPr>
          <p:cNvPr id="7" name="TextBox 6"/>
          <p:cNvSpPr txBox="1"/>
          <p:nvPr/>
        </p:nvSpPr>
        <p:spPr>
          <a:xfrm>
            <a:off x="822367" y="137470"/>
            <a:ext cx="7163400" cy="523220"/>
          </a:xfrm>
          <a:prstGeom prst="rect">
            <a:avLst/>
          </a:prstGeom>
          <a:noFill/>
        </p:spPr>
        <p:txBody>
          <a:bodyPr wrap="square" rtlCol="0">
            <a:spAutoFit/>
          </a:bodyPr>
          <a:lstStyle/>
          <a:p>
            <a:pPr algn="ctr"/>
            <a:r>
              <a:rPr lang="en-US" sz="2800" dirty="0">
                <a:solidFill>
                  <a:srgbClr val="000000"/>
                </a:solidFill>
                <a:latin typeface="Noteworthy Light"/>
                <a:cs typeface="Noteworthy Light"/>
              </a:rPr>
              <a:t>Explain it. They probably want to know!</a:t>
            </a:r>
          </a:p>
        </p:txBody>
      </p:sp>
      <p:pic>
        <p:nvPicPr>
          <p:cNvPr id="8" name="Picture 7" descr="Beyonce GIF 1 .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275" y="1366345"/>
            <a:ext cx="5201769" cy="3467846"/>
          </a:xfrm>
          <a:prstGeom prst="rect">
            <a:avLst/>
          </a:prstGeom>
        </p:spPr>
      </p:pic>
    </p:spTree>
    <p:custDataLst>
      <p:tags r:id="rId1"/>
    </p:custDataLst>
    <p:extLst>
      <p:ext uri="{BB962C8B-B14F-4D97-AF65-F5344CB8AC3E}">
        <p14:creationId xmlns:p14="http://schemas.microsoft.com/office/powerpoint/2010/main" val="3114054126"/>
      </p:ext>
    </p:extLst>
  </p:cSld>
  <p:clrMapOvr>
    <a:masterClrMapping/>
  </p:clrMapOvr>
  <mc:AlternateContent xmlns:mc="http://schemas.openxmlformats.org/markup-compatibility/2006" xmlns:p14="http://schemas.microsoft.com/office/powerpoint/2010/main">
    <mc:Choice Requires="p14">
      <p:transition spd="slow" p14:dur="2000" advTm="14335"/>
    </mc:Choice>
    <mc:Fallback xmlns="">
      <p:transition xmlns:p14="http://schemas.microsoft.com/office/powerpoint/2010/main" spd="slow" advTm="143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par>
                                <p:cTn id="28" presetID="9"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build="p"/>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216" y="166083"/>
            <a:ext cx="8440852" cy="1423969"/>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dirty="0">
                <a:solidFill>
                  <a:schemeClr val="accent5"/>
                </a:solidFill>
                <a:latin typeface="Noteworthy Light"/>
                <a:cs typeface="Noteworthy Light"/>
              </a:rPr>
              <a:t>Conversation Partner Tip: </a:t>
            </a:r>
            <a:br>
              <a:rPr lang="en-US" dirty="0">
                <a:solidFill>
                  <a:schemeClr val="accent5"/>
                </a:solidFill>
                <a:latin typeface="Noteworthy Light"/>
                <a:cs typeface="Noteworthy Light"/>
              </a:rPr>
            </a:br>
            <a:r>
              <a:rPr lang="en-US" dirty="0">
                <a:latin typeface="Noteworthy Light"/>
                <a:cs typeface="Noteworthy Light"/>
              </a:rPr>
              <a:t>Encourage student speaking</a:t>
            </a:r>
          </a:p>
        </p:txBody>
      </p:sp>
      <p:pic>
        <p:nvPicPr>
          <p:cNvPr id="4" name="Picture 3" descr="Self fiv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019" y="1698607"/>
            <a:ext cx="4037049" cy="4037049"/>
          </a:xfrm>
          <a:prstGeom prst="rect">
            <a:avLst/>
          </a:prstGeom>
        </p:spPr>
      </p:pic>
      <p:sp>
        <p:nvSpPr>
          <p:cNvPr id="7" name="TextBox 6"/>
          <p:cNvSpPr txBox="1"/>
          <p:nvPr/>
        </p:nvSpPr>
        <p:spPr>
          <a:xfrm>
            <a:off x="256116" y="1698607"/>
            <a:ext cx="3615726" cy="1477328"/>
          </a:xfrm>
          <a:prstGeom prst="rect">
            <a:avLst/>
          </a:prstGeom>
          <a:noFill/>
        </p:spPr>
        <p:txBody>
          <a:bodyPr wrap="square" rtlCol="0">
            <a:spAutoFit/>
          </a:bodyPr>
          <a:lstStyle/>
          <a:p>
            <a:endParaRPr lang="en-US" sz="2400" dirty="0">
              <a:solidFill>
                <a:srgbClr val="000000"/>
              </a:solidFill>
              <a:latin typeface="Noteworthy Light"/>
              <a:cs typeface="Noteworthy Light"/>
            </a:endParaRPr>
          </a:p>
          <a:p>
            <a:r>
              <a:rPr lang="en-US" sz="2400" dirty="0">
                <a:solidFill>
                  <a:srgbClr val="000000"/>
                </a:solidFill>
                <a:latin typeface="Noteworthy Light"/>
                <a:cs typeface="Noteworthy Light"/>
              </a:rPr>
              <a:t>Try not to go on long rants or stories without checking in </a:t>
            </a:r>
          </a:p>
          <a:p>
            <a:endParaRPr lang="en-US" dirty="0">
              <a:solidFill>
                <a:srgbClr val="000000"/>
              </a:solidFill>
            </a:endParaRPr>
          </a:p>
        </p:txBody>
      </p:sp>
      <p:sp>
        <p:nvSpPr>
          <p:cNvPr id="8" name="TextBox 7"/>
          <p:cNvSpPr txBox="1"/>
          <p:nvPr/>
        </p:nvSpPr>
        <p:spPr>
          <a:xfrm>
            <a:off x="256116" y="2899971"/>
            <a:ext cx="3615726" cy="3323987"/>
          </a:xfrm>
          <a:prstGeom prst="rect">
            <a:avLst/>
          </a:prstGeom>
          <a:noFill/>
        </p:spPr>
        <p:txBody>
          <a:bodyPr wrap="square" rtlCol="0">
            <a:spAutoFit/>
          </a:bodyPr>
          <a:lstStyle/>
          <a:p>
            <a:endParaRPr lang="en-US" sz="2400" dirty="0">
              <a:solidFill>
                <a:srgbClr val="000000"/>
              </a:solidFill>
              <a:latin typeface="Noteworthy Light"/>
              <a:cs typeface="Noteworthy Light"/>
            </a:endParaRPr>
          </a:p>
          <a:p>
            <a:r>
              <a:rPr lang="en-US" sz="2400" dirty="0">
                <a:solidFill>
                  <a:srgbClr val="000000"/>
                </a:solidFill>
                <a:latin typeface="Noteworthy Light"/>
                <a:cs typeface="Noteworthy Light"/>
              </a:rPr>
              <a:t>Do not be the only participant in the conversation – share air-time!</a:t>
            </a:r>
          </a:p>
          <a:p>
            <a:endParaRPr lang="en-US" sz="2400" dirty="0">
              <a:solidFill>
                <a:srgbClr val="000000"/>
              </a:solidFill>
              <a:latin typeface="Noteworthy Light"/>
              <a:cs typeface="Noteworthy Light"/>
            </a:endParaRPr>
          </a:p>
          <a:p>
            <a:r>
              <a:rPr lang="en-US" sz="2400" dirty="0">
                <a:solidFill>
                  <a:srgbClr val="000000"/>
                </a:solidFill>
                <a:latin typeface="Noteworthy Light"/>
                <a:cs typeface="Noteworthy Light"/>
              </a:rPr>
              <a:t>Students should talk AT LEAST as much as you do, if not MORE </a:t>
            </a:r>
            <a:r>
              <a:rPr lang="en-US" sz="2400" dirty="0">
                <a:solidFill>
                  <a:srgbClr val="000000"/>
                </a:solidFill>
                <a:latin typeface="Noteworthy Light"/>
                <a:cs typeface="Noteworthy Light"/>
                <a:sym typeface="Wingdings"/>
              </a:rPr>
              <a:t></a:t>
            </a:r>
            <a:endParaRPr lang="en-US" sz="2400" dirty="0">
              <a:solidFill>
                <a:srgbClr val="000000"/>
              </a:solidFill>
              <a:latin typeface="Noteworthy Light"/>
              <a:cs typeface="Noteworthy Light"/>
            </a:endParaRPr>
          </a:p>
          <a:p>
            <a:endParaRPr lang="en-US" dirty="0">
              <a:solidFill>
                <a:srgbClr val="000000"/>
              </a:solidFill>
            </a:endParaRPr>
          </a:p>
        </p:txBody>
      </p:sp>
    </p:spTree>
    <p:custDataLst>
      <p:tags r:id="rId1"/>
    </p:custDataLst>
    <p:extLst>
      <p:ext uri="{BB962C8B-B14F-4D97-AF65-F5344CB8AC3E}">
        <p14:creationId xmlns:p14="http://schemas.microsoft.com/office/powerpoint/2010/main" val="3789964990"/>
      </p:ext>
    </p:extLst>
  </p:cSld>
  <p:clrMapOvr>
    <a:masterClrMapping/>
  </p:clrMapOvr>
  <mc:AlternateContent xmlns:mc="http://schemas.openxmlformats.org/markup-compatibility/2006" xmlns:p14="http://schemas.microsoft.com/office/powerpoint/2010/main">
    <mc:Choice Requires="p14">
      <p:transition spd="slow" p14:dur="2000" advTm="10320"/>
    </mc:Choice>
    <mc:Fallback xmlns="">
      <p:transition xmlns:p14="http://schemas.microsoft.com/office/powerpoint/2010/main" spd="slow" advTm="103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par>
                                <p:cTn id="12" presetID="9"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dissolve">
                                      <p:cBhvr>
                                        <p:cTn id="19" dur="500"/>
                                        <p:tgtEl>
                                          <p:spTgt spid="8">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dissolve">
                                      <p:cBhvr>
                                        <p:cTn id="2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latin typeface="Noteworthy Light"/>
                <a:cs typeface="Noteworthy Light"/>
              </a:rPr>
              <a:t>Don’t be afraid to tell students that you don’t understand what </a:t>
            </a:r>
            <a:r>
              <a:rPr lang="en-US" u="sng" dirty="0">
                <a:latin typeface="Noteworthy Light"/>
                <a:cs typeface="Noteworthy Light"/>
              </a:rPr>
              <a:t>they</a:t>
            </a:r>
            <a:r>
              <a:rPr lang="en-US" dirty="0">
                <a:latin typeface="Noteworthy Light"/>
                <a:cs typeface="Noteworthy Light"/>
              </a:rPr>
              <a:t> are saying!</a:t>
            </a:r>
          </a:p>
        </p:txBody>
      </p:sp>
      <p:pic>
        <p:nvPicPr>
          <p:cNvPr id="4" name="Picture 3" descr="no understanding.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368" y="1576587"/>
            <a:ext cx="6136381" cy="3436373"/>
          </a:xfrm>
          <a:prstGeom prst="rect">
            <a:avLst/>
          </a:prstGeom>
        </p:spPr>
      </p:pic>
      <p:sp>
        <p:nvSpPr>
          <p:cNvPr id="5" name="TextBox 4"/>
          <p:cNvSpPr txBox="1"/>
          <p:nvPr/>
        </p:nvSpPr>
        <p:spPr>
          <a:xfrm>
            <a:off x="2582332" y="5012960"/>
            <a:ext cx="4614333" cy="830997"/>
          </a:xfrm>
          <a:prstGeom prst="rect">
            <a:avLst/>
          </a:prstGeom>
          <a:noFill/>
        </p:spPr>
        <p:txBody>
          <a:bodyPr wrap="square" rtlCol="0">
            <a:spAutoFit/>
          </a:bodyPr>
          <a:lstStyle/>
          <a:p>
            <a:pPr algn="ctr"/>
            <a:r>
              <a:rPr lang="en-US" sz="2400" dirty="0">
                <a:solidFill>
                  <a:srgbClr val="000000"/>
                </a:solidFill>
                <a:latin typeface="Noteworthy Light"/>
                <a:cs typeface="Noteworthy Light"/>
              </a:rPr>
              <a:t>Just kindly ask them to repeat it or use different words to explain! </a:t>
            </a:r>
          </a:p>
        </p:txBody>
      </p:sp>
    </p:spTree>
    <p:custDataLst>
      <p:tags r:id="rId1"/>
    </p:custDataLst>
    <p:extLst>
      <p:ext uri="{BB962C8B-B14F-4D97-AF65-F5344CB8AC3E}">
        <p14:creationId xmlns:p14="http://schemas.microsoft.com/office/powerpoint/2010/main" val="1194196107"/>
      </p:ext>
    </p:extLst>
  </p:cSld>
  <p:clrMapOvr>
    <a:masterClrMapping/>
  </p:clrMapOvr>
  <mc:AlternateContent xmlns:mc="http://schemas.openxmlformats.org/markup-compatibility/2006" xmlns:p14="http://schemas.microsoft.com/office/powerpoint/2010/main">
    <mc:Choice Requires="p14">
      <p:transition spd="slow" p14:dur="2000" advTm="6798"/>
    </mc:Choice>
    <mc:Fallback xmlns="">
      <p:transition xmlns:p14="http://schemas.microsoft.com/office/powerpoint/2010/main" spd="slow" advTm="67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000000"/>
                </a:solidFill>
                <a:latin typeface="Noteworthy Light"/>
                <a:cs typeface="Noteworthy Light"/>
              </a:rPr>
              <a:t>You can correct a student’s pronunciation.</a:t>
            </a:r>
          </a:p>
        </p:txBody>
      </p:sp>
      <p:sp>
        <p:nvSpPr>
          <p:cNvPr id="3" name="Content Placeholder 2"/>
          <p:cNvSpPr>
            <a:spLocks noGrp="1"/>
          </p:cNvSpPr>
          <p:nvPr>
            <p:ph idx="1"/>
          </p:nvPr>
        </p:nvSpPr>
        <p:spPr>
          <a:xfrm>
            <a:off x="457200" y="4860146"/>
            <a:ext cx="8229600" cy="458029"/>
          </a:xfrm>
        </p:spPr>
        <p:txBody>
          <a:bodyPr>
            <a:noAutofit/>
          </a:bodyPr>
          <a:lstStyle/>
          <a:p>
            <a:pPr marL="0" indent="0" algn="ctr">
              <a:buNone/>
            </a:pPr>
            <a:r>
              <a:rPr lang="en-US" sz="2400" dirty="0">
                <a:solidFill>
                  <a:srgbClr val="000000"/>
                </a:solidFill>
                <a:latin typeface="Noteworthy Light"/>
                <a:cs typeface="Noteworthy Light"/>
              </a:rPr>
              <a:t>Do it nicely and make sure you let them know once they say it</a:t>
            </a:r>
          </a:p>
          <a:p>
            <a:pPr marL="0" indent="0" algn="ctr">
              <a:buNone/>
            </a:pPr>
            <a:r>
              <a:rPr lang="en-US" sz="2400" dirty="0">
                <a:solidFill>
                  <a:srgbClr val="000000"/>
                </a:solidFill>
                <a:latin typeface="Noteworthy Light"/>
                <a:cs typeface="Noteworthy Light"/>
              </a:rPr>
              <a:t>correctly!</a:t>
            </a:r>
          </a:p>
        </p:txBody>
      </p:sp>
      <p:pic>
        <p:nvPicPr>
          <p:cNvPr id="4" name="Picture 3" descr="thumbs u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1417638"/>
            <a:ext cx="6350000" cy="3175000"/>
          </a:xfrm>
          <a:prstGeom prst="rect">
            <a:avLst/>
          </a:prstGeom>
        </p:spPr>
      </p:pic>
      <p:sp>
        <p:nvSpPr>
          <p:cNvPr id="5" name="TextBox 4"/>
          <p:cNvSpPr txBox="1"/>
          <p:nvPr/>
        </p:nvSpPr>
        <p:spPr>
          <a:xfrm>
            <a:off x="6350188" y="5438636"/>
            <a:ext cx="184666"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450017727"/>
      </p:ext>
    </p:extLst>
  </p:cSld>
  <p:clrMapOvr>
    <a:masterClrMapping/>
  </p:clrMapOvr>
  <mc:AlternateContent xmlns:mc="http://schemas.openxmlformats.org/markup-compatibility/2006" xmlns:p14="http://schemas.microsoft.com/office/powerpoint/2010/main">
    <mc:Choice Requires="p14">
      <p:transition spd="slow" p14:dur="2000" advTm="5784"/>
    </mc:Choice>
    <mc:Fallback xmlns="">
      <p:transition xmlns:p14="http://schemas.microsoft.com/office/powerpoint/2010/main" spd="slow" advTm="57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dissolve">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00"/>
                </a:solidFill>
                <a:latin typeface="Noteworthy Light"/>
                <a:cs typeface="Noteworthy Light"/>
              </a:rPr>
              <a:t>In sum, when you’re in a low-level class:</a:t>
            </a:r>
          </a:p>
        </p:txBody>
      </p:sp>
      <p:sp>
        <p:nvSpPr>
          <p:cNvPr id="3" name="Content Placeholder 2"/>
          <p:cNvSpPr>
            <a:spLocks noGrp="1"/>
          </p:cNvSpPr>
          <p:nvPr>
            <p:ph idx="1"/>
          </p:nvPr>
        </p:nvSpPr>
        <p:spPr>
          <a:xfrm>
            <a:off x="457200" y="1697900"/>
            <a:ext cx="8229600" cy="3788500"/>
          </a:xfrm>
        </p:spPr>
        <p:txBody>
          <a:bodyPr>
            <a:noAutofit/>
          </a:bodyPr>
          <a:lstStyle/>
          <a:p>
            <a:r>
              <a:rPr lang="en-US" sz="2400" dirty="0">
                <a:solidFill>
                  <a:srgbClr val="000000"/>
                </a:solidFill>
                <a:latin typeface="Noteworthy Light"/>
                <a:cs typeface="Noteworthy Light"/>
              </a:rPr>
              <a:t>Talk slower than you normally would</a:t>
            </a:r>
          </a:p>
          <a:p>
            <a:r>
              <a:rPr lang="en-US" sz="2400" dirty="0">
                <a:solidFill>
                  <a:srgbClr val="000000"/>
                </a:solidFill>
                <a:latin typeface="Noteworthy Light"/>
                <a:cs typeface="Noteworthy Light"/>
              </a:rPr>
              <a:t>Ask questions to check for understanding</a:t>
            </a:r>
          </a:p>
          <a:p>
            <a:r>
              <a:rPr lang="en-US" sz="2400" dirty="0">
                <a:solidFill>
                  <a:srgbClr val="000000"/>
                </a:solidFill>
                <a:latin typeface="Noteworthy Light"/>
                <a:cs typeface="Noteworthy Light"/>
              </a:rPr>
              <a:t>Draw!</a:t>
            </a:r>
          </a:p>
          <a:p>
            <a:r>
              <a:rPr lang="en-US" sz="2400" dirty="0">
                <a:solidFill>
                  <a:srgbClr val="000000"/>
                </a:solidFill>
                <a:latin typeface="Noteworthy Light"/>
                <a:cs typeface="Noteworthy Light"/>
              </a:rPr>
              <a:t>Don’t be afraid to help with pronunciation</a:t>
            </a:r>
          </a:p>
          <a:p>
            <a:r>
              <a:rPr lang="en-US" sz="2400" dirty="0">
                <a:solidFill>
                  <a:srgbClr val="000000"/>
                </a:solidFill>
                <a:latin typeface="Noteworthy Light"/>
                <a:cs typeface="Noteworthy Light"/>
              </a:rPr>
              <a:t>Use simple vocabulary</a:t>
            </a:r>
          </a:p>
          <a:p>
            <a:r>
              <a:rPr lang="en-US" sz="2400" dirty="0">
                <a:solidFill>
                  <a:srgbClr val="000000"/>
                </a:solidFill>
                <a:latin typeface="Noteworthy Light"/>
                <a:cs typeface="Noteworthy Light"/>
              </a:rPr>
              <a:t>Avoid culturally-bound language: idioms or references to specific to American life </a:t>
            </a:r>
          </a:p>
          <a:p>
            <a:pPr lvl="2"/>
            <a:r>
              <a:rPr lang="en-US" sz="2400" dirty="0">
                <a:solidFill>
                  <a:srgbClr val="000000"/>
                </a:solidFill>
                <a:latin typeface="Noteworthy Light"/>
                <a:cs typeface="Noteworthy Light"/>
              </a:rPr>
              <a:t>For example: government policies, tax systems, etc.</a:t>
            </a:r>
          </a:p>
        </p:txBody>
      </p:sp>
    </p:spTree>
    <p:custDataLst>
      <p:tags r:id="rId1"/>
    </p:custDataLst>
    <p:extLst>
      <p:ext uri="{BB962C8B-B14F-4D97-AF65-F5344CB8AC3E}">
        <p14:creationId xmlns:p14="http://schemas.microsoft.com/office/powerpoint/2010/main" val="424280494"/>
      </p:ext>
    </p:extLst>
  </p:cSld>
  <p:clrMapOvr>
    <a:masterClrMapping/>
  </p:clrMapOvr>
  <mc:AlternateContent xmlns:mc="http://schemas.openxmlformats.org/markup-compatibility/2006" xmlns:p14="http://schemas.microsoft.com/office/powerpoint/2010/main">
    <mc:Choice Requires="p14">
      <p:transition spd="slow" p14:dur="2000" advTm="13284"/>
    </mc:Choice>
    <mc:Fallback xmlns="">
      <p:transition xmlns:p14="http://schemas.microsoft.com/office/powerpoint/2010/main" spd="slow" advTm="132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checkerboard(across)">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checkerboard(across)">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checkerboard(across)">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checkerboard(across)">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dissolve">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circle(in)">
                                      <p:cBhvr>
                                        <p:cTn id="4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7933"/>
            <a:ext cx="8229600" cy="1143000"/>
          </a:xfrm>
        </p:spPr>
        <p:txBody>
          <a:bodyPr>
            <a:normAutofit fontScale="90000"/>
          </a:bodyPr>
          <a:lstStyle/>
          <a:p>
            <a:pPr algn="ctr"/>
            <a:r>
              <a:rPr lang="en-US" b="1" dirty="0">
                <a:solidFill>
                  <a:srgbClr val="000000"/>
                </a:solidFill>
                <a:latin typeface="Noteworthy Light"/>
                <a:cs typeface="Noteworthy Light"/>
              </a:rPr>
              <a:t>Part Four:</a:t>
            </a:r>
            <a:br>
              <a:rPr lang="en-US" dirty="0">
                <a:solidFill>
                  <a:srgbClr val="000000"/>
                </a:solidFill>
                <a:latin typeface="Noteworthy Light"/>
                <a:cs typeface="Noteworthy Light"/>
              </a:rPr>
            </a:br>
            <a:r>
              <a:rPr lang="en-US" dirty="0">
                <a:solidFill>
                  <a:srgbClr val="000000"/>
                </a:solidFill>
                <a:latin typeface="Noteworthy Light"/>
                <a:cs typeface="Noteworthy Light"/>
              </a:rPr>
              <a:t>Group Work </a:t>
            </a:r>
          </a:p>
        </p:txBody>
      </p:sp>
      <p:pic>
        <p:nvPicPr>
          <p:cNvPr id="4" name="Picture 3" descr="jumping high fiv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851911"/>
            <a:ext cx="6096000" cy="2565400"/>
          </a:xfrm>
          <a:prstGeom prst="rect">
            <a:avLst/>
          </a:prstGeom>
        </p:spPr>
      </p:pic>
      <p:sp>
        <p:nvSpPr>
          <p:cNvPr id="3" name="TextBox 2"/>
          <p:cNvSpPr txBox="1"/>
          <p:nvPr/>
        </p:nvSpPr>
        <p:spPr>
          <a:xfrm>
            <a:off x="2876581" y="1270101"/>
            <a:ext cx="184666"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2643773025"/>
      </p:ext>
    </p:extLst>
  </p:cSld>
  <p:clrMapOvr>
    <a:masterClrMapping/>
  </p:clrMapOvr>
  <mc:AlternateContent xmlns:mc="http://schemas.openxmlformats.org/markup-compatibility/2006" xmlns:p14="http://schemas.microsoft.com/office/powerpoint/2010/main">
    <mc:Choice Requires="p14">
      <p:transition spd="slow" p14:dur="2000" advTm="4850"/>
    </mc:Choice>
    <mc:Fallback xmlns="">
      <p:transition xmlns:p14="http://schemas.microsoft.com/office/powerpoint/2010/main" spd="slow" advTm="4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795"/>
            <a:ext cx="8229600" cy="1143000"/>
          </a:xfrm>
        </p:spPr>
        <p:txBody>
          <a:bodyPr/>
          <a:lstStyle/>
          <a:p>
            <a:pPr algn="ctr"/>
            <a:r>
              <a:rPr lang="en-US" dirty="0">
                <a:solidFill>
                  <a:srgbClr val="000000"/>
                </a:solidFill>
                <a:latin typeface="Noteworthy Light"/>
                <a:cs typeface="Noteworthy Light"/>
              </a:rPr>
              <a:t>Conversation Class Objectives</a:t>
            </a:r>
          </a:p>
        </p:txBody>
      </p:sp>
      <p:sp>
        <p:nvSpPr>
          <p:cNvPr id="3" name="Content Placeholder 2"/>
          <p:cNvSpPr>
            <a:spLocks noGrp="1"/>
          </p:cNvSpPr>
          <p:nvPr>
            <p:ph idx="1"/>
          </p:nvPr>
        </p:nvSpPr>
        <p:spPr>
          <a:xfrm>
            <a:off x="652590" y="4190231"/>
            <a:ext cx="8229600" cy="1584928"/>
          </a:xfrm>
        </p:spPr>
        <p:txBody>
          <a:bodyPr>
            <a:noAutofit/>
          </a:bodyPr>
          <a:lstStyle/>
          <a:p>
            <a:r>
              <a:rPr lang="en-US" sz="2000" dirty="0">
                <a:solidFill>
                  <a:srgbClr val="000000"/>
                </a:solidFill>
                <a:latin typeface="Noteworthy Light"/>
                <a:cs typeface="Noteworthy Light"/>
              </a:rPr>
              <a:t>One of the priorities of the Conversation Partner Program is to enhance topics and skills from their UCAELI class</a:t>
            </a:r>
          </a:p>
          <a:p>
            <a:pPr lvl="1"/>
            <a:r>
              <a:rPr lang="en-US" sz="1800" dirty="0">
                <a:solidFill>
                  <a:srgbClr val="000000"/>
                </a:solidFill>
                <a:latin typeface="Noteworthy Light"/>
                <a:cs typeface="Noteworthy Light"/>
              </a:rPr>
              <a:t>Incorporate these topics and skills into conversation if you can </a:t>
            </a:r>
          </a:p>
          <a:p>
            <a:pPr lvl="1"/>
            <a:r>
              <a:rPr lang="en-US" sz="1800" dirty="0">
                <a:solidFill>
                  <a:srgbClr val="000000"/>
                </a:solidFill>
                <a:latin typeface="Noteworthy Light"/>
                <a:cs typeface="Noteworthy Light"/>
              </a:rPr>
              <a:t>If you are unsure of the current focus of the class, feel free to ask the instructor</a:t>
            </a:r>
          </a:p>
        </p:txBody>
      </p:sp>
      <p:pic>
        <p:nvPicPr>
          <p:cNvPr id="4" name="Picture 3" descr="Screen Shot 2015-01-15 at 10.05.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496" y="1432190"/>
            <a:ext cx="6241008" cy="2315103"/>
          </a:xfrm>
          <a:prstGeom prst="rect">
            <a:avLst/>
          </a:prstGeom>
        </p:spPr>
      </p:pic>
    </p:spTree>
    <p:custDataLst>
      <p:tags r:id="rId1"/>
    </p:custDataLst>
    <p:extLst>
      <p:ext uri="{BB962C8B-B14F-4D97-AF65-F5344CB8AC3E}">
        <p14:creationId xmlns:p14="http://schemas.microsoft.com/office/powerpoint/2010/main" val="4228350228"/>
      </p:ext>
    </p:extLst>
  </p:cSld>
  <p:clrMapOvr>
    <a:masterClrMapping/>
  </p:clrMapOvr>
  <mc:AlternateContent xmlns:mc="http://schemas.openxmlformats.org/markup-compatibility/2006" xmlns:p14="http://schemas.microsoft.com/office/powerpoint/2010/main">
    <mc:Choice Requires="p14">
      <p:transition spd="slow" p14:dur="2000" advTm="13779"/>
    </mc:Choice>
    <mc:Fallback xmlns="">
      <p:transition xmlns:p14="http://schemas.microsoft.com/office/powerpoint/2010/main" spd="slow" advTm="13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565"/>
            <a:ext cx="8389644" cy="2048453"/>
          </a:xfrm>
        </p:spPr>
        <p:txBody>
          <a:bodyPr>
            <a:normAutofit/>
          </a:bodyPr>
          <a:lstStyle/>
          <a:p>
            <a:pPr algn="ctr"/>
            <a:r>
              <a:rPr lang="en-US" sz="4000" dirty="0">
                <a:solidFill>
                  <a:srgbClr val="000000"/>
                </a:solidFill>
                <a:latin typeface="Noteworthy Light"/>
                <a:cs typeface="Noteworthy Light"/>
              </a:rPr>
              <a:t>Try to make sure </a:t>
            </a:r>
            <a:r>
              <a:rPr lang="en-US" sz="4000" u="sng" dirty="0">
                <a:solidFill>
                  <a:srgbClr val="000000"/>
                </a:solidFill>
                <a:latin typeface="Noteworthy Light"/>
                <a:cs typeface="Noteworthy Light"/>
              </a:rPr>
              <a:t>everyone</a:t>
            </a:r>
            <a:r>
              <a:rPr lang="en-US" sz="4000" dirty="0">
                <a:solidFill>
                  <a:srgbClr val="000000"/>
                </a:solidFill>
                <a:latin typeface="Noteworthy Light"/>
                <a:cs typeface="Noteworthy Light"/>
              </a:rPr>
              <a:t> in your group contributes to conversation.</a:t>
            </a:r>
          </a:p>
        </p:txBody>
      </p:sp>
      <p:pic>
        <p:nvPicPr>
          <p:cNvPr id="4" name="Picture 3" descr="make new friends .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820" y="1993500"/>
            <a:ext cx="7337995" cy="3879358"/>
          </a:xfrm>
          <a:prstGeom prst="rect">
            <a:avLst/>
          </a:prstGeom>
        </p:spPr>
      </p:pic>
    </p:spTree>
    <p:custDataLst>
      <p:tags r:id="rId1"/>
    </p:custDataLst>
    <p:extLst>
      <p:ext uri="{BB962C8B-B14F-4D97-AF65-F5344CB8AC3E}">
        <p14:creationId xmlns:p14="http://schemas.microsoft.com/office/powerpoint/2010/main" val="2648128843"/>
      </p:ext>
    </p:extLst>
  </p:cSld>
  <p:clrMapOvr>
    <a:masterClrMapping/>
  </p:clrMapOvr>
  <mc:AlternateContent xmlns:mc="http://schemas.openxmlformats.org/markup-compatibility/2006" xmlns:p14="http://schemas.microsoft.com/office/powerpoint/2010/main">
    <mc:Choice Requires="p14">
      <p:transition spd="slow" p14:dur="2000" advTm="7962"/>
    </mc:Choice>
    <mc:Fallback xmlns="">
      <p:transition xmlns:p14="http://schemas.microsoft.com/office/powerpoint/2010/main" spd="slow" advTm="79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5790" y="1560678"/>
            <a:ext cx="3810000" cy="3079730"/>
          </a:xfrm>
        </p:spPr>
        <p:txBody>
          <a:bodyPr>
            <a:normAutofit fontScale="90000"/>
          </a:bodyPr>
          <a:lstStyle/>
          <a:p>
            <a:r>
              <a:rPr lang="en-US" dirty="0">
                <a:solidFill>
                  <a:srgbClr val="000000"/>
                </a:solidFill>
                <a:latin typeface="Noteworthy Light"/>
                <a:cs typeface="Noteworthy Light"/>
              </a:rPr>
              <a:t>Sometimes outgoing students will dominate the conversation. </a:t>
            </a:r>
          </a:p>
        </p:txBody>
      </p:sp>
      <p:pic>
        <p:nvPicPr>
          <p:cNvPr id="4" name="Picture 3" descr="dog on vaccu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76133"/>
            <a:ext cx="3810000" cy="3441700"/>
          </a:xfrm>
          <a:prstGeom prst="rect">
            <a:avLst/>
          </a:prstGeom>
        </p:spPr>
      </p:pic>
    </p:spTree>
    <p:custDataLst>
      <p:tags r:id="rId1"/>
    </p:custDataLst>
    <p:extLst>
      <p:ext uri="{BB962C8B-B14F-4D97-AF65-F5344CB8AC3E}">
        <p14:creationId xmlns:p14="http://schemas.microsoft.com/office/powerpoint/2010/main" val="2440596754"/>
      </p:ext>
    </p:extLst>
  </p:cSld>
  <p:clrMapOvr>
    <a:masterClrMapping/>
  </p:clrMapOvr>
  <mc:AlternateContent xmlns:mc="http://schemas.openxmlformats.org/markup-compatibility/2006" xmlns:p14="http://schemas.microsoft.com/office/powerpoint/2010/main">
    <mc:Choice Requires="p14">
      <p:transition spd="slow" p14:dur="2000" advTm="9679"/>
    </mc:Choice>
    <mc:Fallback xmlns="">
      <p:transition xmlns:p14="http://schemas.microsoft.com/office/powerpoint/2010/main" spd="slow" advTm="96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a:bodyPr>
          <a:lstStyle/>
          <a:p>
            <a:pPr algn="ctr"/>
            <a:r>
              <a:rPr lang="en-US" dirty="0">
                <a:solidFill>
                  <a:schemeClr val="accent5"/>
                </a:solidFill>
                <a:latin typeface="Noteworthy Light"/>
                <a:cs typeface="Noteworthy Light"/>
              </a:rPr>
              <a:t>General Information about UCAELI</a:t>
            </a:r>
          </a:p>
        </p:txBody>
      </p:sp>
      <p:sp>
        <p:nvSpPr>
          <p:cNvPr id="3" name="Content Placeholder 2"/>
          <p:cNvSpPr>
            <a:spLocks noGrp="1"/>
          </p:cNvSpPr>
          <p:nvPr>
            <p:ph idx="1"/>
          </p:nvPr>
        </p:nvSpPr>
        <p:spPr/>
        <p:txBody>
          <a:bodyPr>
            <a:normAutofit/>
          </a:bodyPr>
          <a:lstStyle/>
          <a:p>
            <a:r>
              <a:rPr lang="en-US" sz="2400" dirty="0">
                <a:solidFill>
                  <a:schemeClr val="tx1"/>
                </a:solidFill>
                <a:latin typeface="Noteworthy Light"/>
                <a:cs typeface="Noteworthy Light"/>
              </a:rPr>
              <a:t>UCAELI students are international students enrolled in full-time English language courses at UConn.</a:t>
            </a:r>
          </a:p>
          <a:p>
            <a:r>
              <a:rPr lang="en-US" sz="2400" dirty="0">
                <a:solidFill>
                  <a:schemeClr val="tx1"/>
                </a:solidFill>
                <a:latin typeface="Noteworthy Light" panose="02000400000000000000" pitchFamily="2" charset="77"/>
                <a:ea typeface="Noteworthy Light" panose="02000400000000000000" pitchFamily="2" charset="77"/>
              </a:rPr>
              <a:t>Many of these students are preparing to enter a college or university in the U.S. Others are improving their English skills for professional purposes or simply to be able to communicate better.</a:t>
            </a:r>
          </a:p>
          <a:p>
            <a:r>
              <a:rPr lang="en-US" sz="2400" dirty="0">
                <a:solidFill>
                  <a:schemeClr val="tx1"/>
                </a:solidFill>
                <a:latin typeface="Noteworthy Light" panose="02000400000000000000" pitchFamily="2" charset="77"/>
                <a:ea typeface="Noteworthy Light" panose="02000400000000000000" pitchFamily="2" charset="77"/>
              </a:rPr>
              <a:t>This program is offered year-round in four sessions. Students in the program study English 22 hours per week from Monday through Friday.</a:t>
            </a:r>
            <a:endParaRPr lang="en-US" sz="2400" dirty="0">
              <a:solidFill>
                <a:schemeClr val="tx1"/>
              </a:solidFill>
              <a:latin typeface="Noteworthy Light" panose="02000400000000000000" pitchFamily="2" charset="77"/>
              <a:ea typeface="Noteworthy Light" panose="02000400000000000000" pitchFamily="2" charset="77"/>
              <a:cs typeface="Noteworthy Light"/>
            </a:endParaRPr>
          </a:p>
          <a:p>
            <a:r>
              <a:rPr lang="en-US" sz="2400" dirty="0">
                <a:solidFill>
                  <a:schemeClr val="tx1"/>
                </a:solidFill>
                <a:latin typeface="Noteworthy Light"/>
                <a:cs typeface="Noteworthy Light"/>
              </a:rPr>
              <a:t>Students’ proficiency levels: beginner to advanced. </a:t>
            </a:r>
          </a:p>
          <a:p>
            <a:pPr lvl="1"/>
            <a:r>
              <a:rPr lang="en-US" sz="2400" dirty="0">
                <a:solidFill>
                  <a:schemeClr val="tx1"/>
                </a:solidFill>
                <a:latin typeface="Noteworthy Light"/>
                <a:cs typeface="Noteworthy Light"/>
              </a:rPr>
              <a:t>Instructors will inform Conversation Partners about their students’ level.</a:t>
            </a:r>
          </a:p>
          <a:p>
            <a:pPr marL="457200" lvl="1" indent="0">
              <a:buNone/>
            </a:pPr>
            <a:endParaRPr lang="en-US" sz="3200" dirty="0">
              <a:solidFill>
                <a:srgbClr val="000000"/>
              </a:solidFill>
              <a:latin typeface="Noteworthy Light"/>
              <a:cs typeface="Noteworthy Light"/>
            </a:endParaRPr>
          </a:p>
        </p:txBody>
      </p:sp>
    </p:spTree>
    <p:custDataLst>
      <p:tags r:id="rId1"/>
    </p:custDataLst>
    <p:extLst>
      <p:ext uri="{BB962C8B-B14F-4D97-AF65-F5344CB8AC3E}">
        <p14:creationId xmlns:p14="http://schemas.microsoft.com/office/powerpoint/2010/main" val="3126539787"/>
      </p:ext>
    </p:extLst>
  </p:cSld>
  <p:clrMapOvr>
    <a:masterClrMapping/>
  </p:clrMapOvr>
  <mc:AlternateContent xmlns:mc="http://schemas.openxmlformats.org/markup-compatibility/2006" xmlns:p14="http://schemas.microsoft.com/office/powerpoint/2010/main">
    <mc:Choice Requires="p14">
      <p:transition spd="slow" p14:dur="2000" advTm="11156"/>
    </mc:Choice>
    <mc:Fallback xmlns="">
      <p:transition xmlns:p14="http://schemas.microsoft.com/office/powerpoint/2010/main" spd="slow" advTm="111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linds(horizont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linds(horizontal)">
                                      <p:cBhvr>
                                        <p:cTn id="26" dur="500"/>
                                        <p:tgtEl>
                                          <p:spTgt spid="3">
                                            <p:txEl>
                                              <p:pRg st="3" end="3"/>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dissolve">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9188"/>
            <a:ext cx="8229600" cy="1143000"/>
          </a:xfrm>
        </p:spPr>
        <p:txBody>
          <a:bodyPr>
            <a:normAutofit fontScale="90000"/>
          </a:bodyPr>
          <a:lstStyle/>
          <a:p>
            <a:pPr algn="ctr"/>
            <a:r>
              <a:rPr lang="en-US" dirty="0">
                <a:solidFill>
                  <a:srgbClr val="000000"/>
                </a:solidFill>
                <a:latin typeface="Noteworthy Light"/>
                <a:cs typeface="Noteworthy Light"/>
              </a:rPr>
              <a:t>Try to make an effort to draw out quiet, shy or lower-level students.</a:t>
            </a:r>
          </a:p>
        </p:txBody>
      </p:sp>
      <p:pic>
        <p:nvPicPr>
          <p:cNvPr id="7" name="Picture 6" descr="Icon&#10;&#10;Description automatically generated">
            <a:extLst>
              <a:ext uri="{FF2B5EF4-FFF2-40B4-BE49-F238E27FC236}">
                <a16:creationId xmlns:a16="http://schemas.microsoft.com/office/drawing/2014/main" id="{805E35FD-DD73-034D-83E6-8DE96E5A9F0D}"/>
              </a:ext>
            </a:extLst>
          </p:cNvPr>
          <p:cNvPicPr>
            <a:picLocks noChangeAspect="1"/>
          </p:cNvPicPr>
          <p:nvPr/>
        </p:nvPicPr>
        <p:blipFill>
          <a:blip r:embed="rId3"/>
          <a:stretch>
            <a:fillRect/>
          </a:stretch>
        </p:blipFill>
        <p:spPr>
          <a:xfrm>
            <a:off x="1720850" y="2235200"/>
            <a:ext cx="5702300" cy="2387600"/>
          </a:xfrm>
          <a:prstGeom prst="rect">
            <a:avLst/>
          </a:prstGeom>
        </p:spPr>
      </p:pic>
    </p:spTree>
    <p:custDataLst>
      <p:tags r:id="rId1"/>
    </p:custDataLst>
    <p:extLst>
      <p:ext uri="{BB962C8B-B14F-4D97-AF65-F5344CB8AC3E}">
        <p14:creationId xmlns:p14="http://schemas.microsoft.com/office/powerpoint/2010/main" val="2564163641"/>
      </p:ext>
    </p:extLst>
  </p:cSld>
  <p:clrMapOvr>
    <a:masterClrMapping/>
  </p:clrMapOvr>
  <mc:AlternateContent xmlns:mc="http://schemas.openxmlformats.org/markup-compatibility/2006" xmlns:p14="http://schemas.microsoft.com/office/powerpoint/2010/main">
    <mc:Choice Requires="p14">
      <p:transition spd="slow" p14:dur="2000" advTm="7045"/>
    </mc:Choice>
    <mc:Fallback xmlns="">
      <p:transition xmlns:p14="http://schemas.microsoft.com/office/powerpoint/2010/main" spd="slow" advTm="70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373" y="396901"/>
            <a:ext cx="8445778" cy="1275657"/>
          </a:xfrm>
        </p:spPr>
        <p:txBody>
          <a:bodyPr>
            <a:normAutofit/>
          </a:bodyPr>
          <a:lstStyle/>
          <a:p>
            <a:r>
              <a:rPr lang="en-US" sz="3200" dirty="0">
                <a:solidFill>
                  <a:srgbClr val="000000"/>
                </a:solidFill>
                <a:latin typeface="Noteworthy Light"/>
                <a:cs typeface="Noteworthy Light"/>
              </a:rPr>
              <a:t>Also, make sure you’re not the one talking too much!</a:t>
            </a:r>
          </a:p>
        </p:txBody>
      </p:sp>
      <p:pic>
        <p:nvPicPr>
          <p:cNvPr id="4" name="Picture 3" descr="dont say something.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225" y="1805272"/>
            <a:ext cx="4266023" cy="3470530"/>
          </a:xfrm>
          <a:prstGeom prst="rect">
            <a:avLst/>
          </a:prstGeom>
        </p:spPr>
      </p:pic>
      <p:sp>
        <p:nvSpPr>
          <p:cNvPr id="5" name="TextBox 4"/>
          <p:cNvSpPr txBox="1"/>
          <p:nvPr/>
        </p:nvSpPr>
        <p:spPr>
          <a:xfrm>
            <a:off x="166526" y="2092758"/>
            <a:ext cx="4533699" cy="2862322"/>
          </a:xfrm>
          <a:prstGeom prst="rect">
            <a:avLst/>
          </a:prstGeom>
          <a:noFill/>
        </p:spPr>
        <p:txBody>
          <a:bodyPr wrap="square" rtlCol="0">
            <a:spAutoFit/>
          </a:bodyPr>
          <a:lstStyle/>
          <a:p>
            <a:pPr algn="ctr"/>
            <a:r>
              <a:rPr lang="en-US" sz="3600" dirty="0">
                <a:solidFill>
                  <a:srgbClr val="000000"/>
                </a:solidFill>
                <a:latin typeface="Noteworthy Light"/>
                <a:cs typeface="Noteworthy Light"/>
              </a:rPr>
              <a:t>Ask questions! </a:t>
            </a:r>
          </a:p>
          <a:p>
            <a:endParaRPr lang="en-US" sz="3600" dirty="0">
              <a:solidFill>
                <a:srgbClr val="000000"/>
              </a:solidFill>
              <a:latin typeface="Noteworthy Light"/>
              <a:cs typeface="Noteworthy Light"/>
            </a:endParaRPr>
          </a:p>
          <a:p>
            <a:pPr algn="ctr"/>
            <a:r>
              <a:rPr lang="en-US" sz="3600" dirty="0">
                <a:solidFill>
                  <a:srgbClr val="000000"/>
                </a:solidFill>
                <a:latin typeface="Noteworthy Light"/>
                <a:cs typeface="Noteworthy Light"/>
              </a:rPr>
              <a:t>Facilitate the conversation, but don’t overpower it!</a:t>
            </a:r>
          </a:p>
        </p:txBody>
      </p:sp>
    </p:spTree>
    <p:custDataLst>
      <p:tags r:id="rId1"/>
    </p:custDataLst>
    <p:extLst>
      <p:ext uri="{BB962C8B-B14F-4D97-AF65-F5344CB8AC3E}">
        <p14:creationId xmlns:p14="http://schemas.microsoft.com/office/powerpoint/2010/main" val="167849634"/>
      </p:ext>
    </p:extLst>
  </p:cSld>
  <p:clrMapOvr>
    <a:masterClrMapping/>
  </p:clrMapOvr>
  <mc:AlternateContent xmlns:mc="http://schemas.openxmlformats.org/markup-compatibility/2006" xmlns:p14="http://schemas.microsoft.com/office/powerpoint/2010/main">
    <mc:Choice Requires="p14">
      <p:transition spd="slow" p14:dur="2000" advTm="7826"/>
    </mc:Choice>
    <mc:Fallback xmlns="">
      <p:transition xmlns:p14="http://schemas.microsoft.com/office/powerpoint/2010/main" spd="slow" advTm="78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652" y="2337233"/>
            <a:ext cx="8229600" cy="1143000"/>
          </a:xfrm>
        </p:spPr>
        <p:txBody>
          <a:bodyPr>
            <a:normAutofit fontScale="90000"/>
          </a:bodyPr>
          <a:lstStyle/>
          <a:p>
            <a:pPr algn="ctr"/>
            <a:r>
              <a:rPr lang="en-US" b="1" dirty="0">
                <a:solidFill>
                  <a:srgbClr val="000000"/>
                </a:solidFill>
                <a:latin typeface="Noteworthy Light"/>
                <a:cs typeface="Noteworthy Light"/>
              </a:rPr>
              <a:t>Part Five:</a:t>
            </a:r>
            <a:br>
              <a:rPr lang="en-US" dirty="0">
                <a:solidFill>
                  <a:srgbClr val="000000"/>
                </a:solidFill>
                <a:latin typeface="Noteworthy Light"/>
                <a:cs typeface="Noteworthy Light"/>
              </a:rPr>
            </a:br>
            <a:r>
              <a:rPr lang="en-US" dirty="0">
                <a:solidFill>
                  <a:srgbClr val="000000"/>
                </a:solidFill>
                <a:latin typeface="Noteworthy Light"/>
                <a:cs typeface="Noteworthy Light"/>
              </a:rPr>
              <a:t>The students appreciate you!</a:t>
            </a:r>
          </a:p>
        </p:txBody>
      </p:sp>
      <p:sp>
        <p:nvSpPr>
          <p:cNvPr id="7" name="TextBox 6"/>
          <p:cNvSpPr txBox="1"/>
          <p:nvPr/>
        </p:nvSpPr>
        <p:spPr>
          <a:xfrm>
            <a:off x="1274075" y="4972556"/>
            <a:ext cx="7289801" cy="461665"/>
          </a:xfrm>
          <a:prstGeom prst="rect">
            <a:avLst/>
          </a:prstGeom>
          <a:noFill/>
        </p:spPr>
        <p:txBody>
          <a:bodyPr wrap="square" rtlCol="0">
            <a:spAutoFit/>
          </a:bodyPr>
          <a:lstStyle/>
          <a:p>
            <a:endParaRPr lang="en-US" sz="2400" dirty="0">
              <a:solidFill>
                <a:srgbClr val="000000"/>
              </a:solidFill>
              <a:latin typeface="Noteworthy Light"/>
              <a:cs typeface="Noteworthy Light"/>
            </a:endParaRPr>
          </a:p>
        </p:txBody>
      </p:sp>
    </p:spTree>
    <p:custDataLst>
      <p:tags r:id="rId1"/>
    </p:custDataLst>
    <p:extLst>
      <p:ext uri="{BB962C8B-B14F-4D97-AF65-F5344CB8AC3E}">
        <p14:creationId xmlns:p14="http://schemas.microsoft.com/office/powerpoint/2010/main" val="2535770770"/>
      </p:ext>
    </p:extLst>
  </p:cSld>
  <p:clrMapOvr>
    <a:masterClrMapping/>
  </p:clrMapOvr>
  <mc:AlternateContent xmlns:mc="http://schemas.openxmlformats.org/markup-compatibility/2006" xmlns:p14="http://schemas.microsoft.com/office/powerpoint/2010/main">
    <mc:Choice Requires="p14">
      <p:transition spd="slow" p14:dur="2000" advTm="3919"/>
    </mc:Choice>
    <mc:Fallback xmlns="">
      <p:transition xmlns:p14="http://schemas.microsoft.com/office/powerpoint/2010/main" spd="slow" advTm="39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6117"/>
            <a:ext cx="8229600" cy="1151467"/>
          </a:xfrm>
        </p:spPr>
        <p:txBody>
          <a:bodyPr>
            <a:normAutofit/>
          </a:bodyPr>
          <a:lstStyle/>
          <a:p>
            <a:pPr marL="0" indent="0" algn="ctr">
              <a:buNone/>
            </a:pPr>
            <a:r>
              <a:rPr lang="en-US" sz="2800" dirty="0">
                <a:solidFill>
                  <a:srgbClr val="000000"/>
                </a:solidFill>
                <a:latin typeface="Noteworthy Light"/>
                <a:cs typeface="Noteworthy Light"/>
              </a:rPr>
              <a:t>Our students consistently report the positive impact of the Conversation Partner interaction</a:t>
            </a:r>
          </a:p>
        </p:txBody>
      </p:sp>
      <p:pic>
        <p:nvPicPr>
          <p:cNvPr id="5" name="Picture 4" descr="you're awesom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49" y="1254446"/>
            <a:ext cx="6145943" cy="3761317"/>
          </a:xfrm>
          <a:prstGeom prst="rect">
            <a:avLst/>
          </a:prstGeom>
        </p:spPr>
      </p:pic>
      <p:sp>
        <p:nvSpPr>
          <p:cNvPr id="6" name="Rectangle 5"/>
          <p:cNvSpPr/>
          <p:nvPr/>
        </p:nvSpPr>
        <p:spPr>
          <a:xfrm>
            <a:off x="457200" y="5175995"/>
            <a:ext cx="8356403" cy="584776"/>
          </a:xfrm>
          <a:prstGeom prst="rect">
            <a:avLst/>
          </a:prstGeom>
        </p:spPr>
        <p:txBody>
          <a:bodyPr wrap="square">
            <a:spAutoFit/>
          </a:bodyPr>
          <a:lstStyle/>
          <a:p>
            <a:pPr algn="ctr"/>
            <a:r>
              <a:rPr lang="en-US" sz="3200" dirty="0">
                <a:solidFill>
                  <a:srgbClr val="000000"/>
                </a:solidFill>
                <a:latin typeface="Noteworthy Light"/>
                <a:cs typeface="Noteworthy Light"/>
              </a:rPr>
              <a:t>They learn a lot from conversing with you each week! </a:t>
            </a:r>
          </a:p>
        </p:txBody>
      </p:sp>
      <p:sp>
        <p:nvSpPr>
          <p:cNvPr id="2" name="TextBox 1"/>
          <p:cNvSpPr txBox="1"/>
          <p:nvPr/>
        </p:nvSpPr>
        <p:spPr>
          <a:xfrm>
            <a:off x="3668998" y="73817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55839266"/>
      </p:ext>
    </p:extLst>
  </p:cSld>
  <p:clrMapOvr>
    <a:masterClrMapping/>
  </p:clrMapOvr>
  <mc:AlternateContent xmlns:mc="http://schemas.openxmlformats.org/markup-compatibility/2006" xmlns:p14="http://schemas.microsoft.com/office/powerpoint/2010/main">
    <mc:Choice Requires="p14">
      <p:transition spd="slow" p14:dur="2000" advTm="6405"/>
    </mc:Choice>
    <mc:Fallback xmlns="">
      <p:transition xmlns:p14="http://schemas.microsoft.com/office/powerpoint/2010/main" spd="slow" advTm="6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20352" y="5066536"/>
            <a:ext cx="6503295" cy="461665"/>
          </a:xfrm>
          <a:prstGeom prst="rect">
            <a:avLst/>
          </a:prstGeom>
          <a:noFill/>
        </p:spPr>
        <p:txBody>
          <a:bodyPr wrap="square" rtlCol="0">
            <a:spAutoFit/>
          </a:bodyPr>
          <a:lstStyle/>
          <a:p>
            <a:pPr algn="ctr"/>
            <a:r>
              <a:rPr lang="en-US" sz="2400" b="1" dirty="0">
                <a:solidFill>
                  <a:srgbClr val="000000"/>
                </a:solidFill>
                <a:latin typeface="Noteworthy Light"/>
                <a:cs typeface="Noteworthy Light"/>
              </a:rPr>
              <a:t>Celebrate cross-cultural experience with UCAELI!</a:t>
            </a:r>
          </a:p>
        </p:txBody>
      </p:sp>
      <p:pic>
        <p:nvPicPr>
          <p:cNvPr id="5" name="Picture 4" descr="world cup celebration.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521" y="1989909"/>
            <a:ext cx="6124958" cy="2750663"/>
          </a:xfrm>
          <a:prstGeom prst="rect">
            <a:avLst/>
          </a:prstGeom>
        </p:spPr>
      </p:pic>
      <p:sp>
        <p:nvSpPr>
          <p:cNvPr id="6" name="TextBox 5"/>
          <p:cNvSpPr txBox="1"/>
          <p:nvPr/>
        </p:nvSpPr>
        <p:spPr>
          <a:xfrm>
            <a:off x="2160150" y="521067"/>
            <a:ext cx="5221266" cy="1323439"/>
          </a:xfrm>
          <a:prstGeom prst="rect">
            <a:avLst/>
          </a:prstGeom>
          <a:noFill/>
        </p:spPr>
        <p:txBody>
          <a:bodyPr wrap="square" rtlCol="0">
            <a:spAutoFit/>
          </a:bodyPr>
          <a:lstStyle/>
          <a:p>
            <a:pPr algn="ctr"/>
            <a:r>
              <a:rPr lang="en-US" sz="4000" dirty="0">
                <a:solidFill>
                  <a:srgbClr val="000000"/>
                </a:solidFill>
                <a:latin typeface="Noteworthy Light"/>
                <a:cs typeface="Noteworthy Light"/>
              </a:rPr>
              <a:t>Conversation Partner Tip: </a:t>
            </a:r>
            <a:r>
              <a:rPr lang="en-US" sz="4000" dirty="0">
                <a:solidFill>
                  <a:srgbClr val="4EC8C8"/>
                </a:solidFill>
                <a:latin typeface="Noteworthy Light"/>
                <a:cs typeface="Noteworthy Light"/>
              </a:rPr>
              <a:t>Have fun!!</a:t>
            </a:r>
          </a:p>
        </p:txBody>
      </p:sp>
    </p:spTree>
    <p:custDataLst>
      <p:tags r:id="rId1"/>
    </p:custDataLst>
    <p:extLst>
      <p:ext uri="{BB962C8B-B14F-4D97-AF65-F5344CB8AC3E}">
        <p14:creationId xmlns:p14="http://schemas.microsoft.com/office/powerpoint/2010/main" val="294975509"/>
      </p:ext>
    </p:extLst>
  </p:cSld>
  <p:clrMapOvr>
    <a:masterClrMapping/>
  </p:clrMapOvr>
  <mc:AlternateContent xmlns:mc="http://schemas.openxmlformats.org/markup-compatibility/2006" xmlns:p14="http://schemas.microsoft.com/office/powerpoint/2010/main">
    <mc:Choice Requires="p14">
      <p:transition spd="slow" p14:dur="2000" advTm="11791"/>
    </mc:Choice>
    <mc:Fallback xmlns="">
      <p:transition xmlns:p14="http://schemas.microsoft.com/office/powerpoint/2010/main" spd="slow" advTm="117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lstStyle/>
          <a:p>
            <a:pPr algn="ctr"/>
            <a:r>
              <a:rPr lang="en-US" dirty="0">
                <a:solidFill>
                  <a:schemeClr val="accent5"/>
                </a:solidFill>
                <a:latin typeface="Noteworthy Light"/>
                <a:cs typeface="Noteworthy Light"/>
              </a:rPr>
              <a:t>Who are Conversation Partners?</a:t>
            </a:r>
          </a:p>
        </p:txBody>
      </p:sp>
      <p:sp>
        <p:nvSpPr>
          <p:cNvPr id="3" name="Content Placeholder 2"/>
          <p:cNvSpPr>
            <a:spLocks noGrp="1"/>
          </p:cNvSpPr>
          <p:nvPr>
            <p:ph idx="1"/>
          </p:nvPr>
        </p:nvSpPr>
        <p:spPr>
          <a:xfrm>
            <a:off x="457200" y="1663318"/>
            <a:ext cx="8229600" cy="4216487"/>
          </a:xfrm>
        </p:spPr>
        <p:txBody>
          <a:bodyPr>
            <a:noAutofit/>
          </a:bodyPr>
          <a:lstStyle/>
          <a:p>
            <a:r>
              <a:rPr lang="en-US" sz="1800" dirty="0">
                <a:solidFill>
                  <a:schemeClr val="tx1"/>
                </a:solidFill>
                <a:latin typeface="Noteworthy Light" panose="02000400000000000000" pitchFamily="2" charset="77"/>
                <a:ea typeface="Noteworthy Light" panose="02000400000000000000" pitchFamily="2" charset="77"/>
              </a:rPr>
              <a:t>Conversation Partners are people of all ages who are interested in meeting people from different cultures. </a:t>
            </a:r>
          </a:p>
          <a:p>
            <a:endParaRPr lang="en-US" sz="1800" dirty="0">
              <a:solidFill>
                <a:schemeClr val="tx1"/>
              </a:solidFill>
              <a:latin typeface="Noteworthy Light" panose="02000400000000000000" pitchFamily="2" charset="77"/>
              <a:ea typeface="Noteworthy Light" panose="02000400000000000000" pitchFamily="2" charset="77"/>
            </a:endParaRPr>
          </a:p>
          <a:p>
            <a:r>
              <a:rPr lang="en-US" sz="1800" dirty="0">
                <a:solidFill>
                  <a:schemeClr val="tx1"/>
                </a:solidFill>
                <a:latin typeface="Noteworthy Light" panose="02000400000000000000" pitchFamily="2" charset="77"/>
                <a:ea typeface="Noteworthy Light" panose="02000400000000000000" pitchFamily="2" charset="77"/>
              </a:rPr>
              <a:t>Previous volunteers have included university students and staff, local middle school and high school students, and other members of the community. </a:t>
            </a:r>
          </a:p>
          <a:p>
            <a:endParaRPr lang="en-US" sz="1800" dirty="0">
              <a:solidFill>
                <a:schemeClr val="tx1"/>
              </a:solidFill>
              <a:latin typeface="Noteworthy Light" panose="02000400000000000000" pitchFamily="2" charset="77"/>
              <a:ea typeface="Noteworthy Light" panose="02000400000000000000" pitchFamily="2" charset="77"/>
            </a:endParaRPr>
          </a:p>
          <a:p>
            <a:r>
              <a:rPr lang="en-US" sz="1800" dirty="0">
                <a:solidFill>
                  <a:schemeClr val="tx1"/>
                </a:solidFill>
                <a:latin typeface="Noteworthy Light" panose="02000400000000000000" pitchFamily="2" charset="77"/>
                <a:ea typeface="Noteworthy Light" panose="02000400000000000000" pitchFamily="2" charset="77"/>
              </a:rPr>
              <a:t>Informal conversation with fluent English speakers is an important aspect of learning the language. Students need to hear English and practice with their peers in personal and informal settings. Many of our previous students and Conversation Partners have formed lasting friendships! </a:t>
            </a:r>
          </a:p>
          <a:p>
            <a:endParaRPr lang="en-US" sz="1800" dirty="0">
              <a:solidFill>
                <a:schemeClr val="tx1"/>
              </a:solidFill>
              <a:latin typeface="Noteworthy Light" panose="02000400000000000000" pitchFamily="2" charset="77"/>
              <a:ea typeface="Noteworthy Light" panose="02000400000000000000" pitchFamily="2" charset="77"/>
            </a:endParaRPr>
          </a:p>
          <a:p>
            <a:r>
              <a:rPr lang="en-US" sz="1800" dirty="0">
                <a:solidFill>
                  <a:schemeClr val="tx1"/>
                </a:solidFill>
                <a:latin typeface="Noteworthy Light" panose="02000400000000000000" pitchFamily="2" charset="77"/>
                <a:ea typeface="Noteworthy Light" panose="02000400000000000000" pitchFamily="2" charset="77"/>
              </a:rPr>
              <a:t>Volunteering to be a Conversation Partner is a way to experience another culture without ever leaving the Storrs campus. Who knows, you may end up visiting our students in their countries someday!</a:t>
            </a:r>
            <a:endParaRPr lang="en-US" sz="1800" dirty="0">
              <a:solidFill>
                <a:schemeClr val="tx1"/>
              </a:solidFill>
              <a:latin typeface="Noteworthy Light" panose="02000400000000000000" pitchFamily="2" charset="77"/>
              <a:ea typeface="Noteworthy Light" panose="02000400000000000000" pitchFamily="2" charset="77"/>
              <a:cs typeface="Noteworthy Light"/>
            </a:endParaRPr>
          </a:p>
        </p:txBody>
      </p:sp>
    </p:spTree>
    <p:custDataLst>
      <p:tags r:id="rId1"/>
    </p:custDataLst>
    <p:extLst>
      <p:ext uri="{BB962C8B-B14F-4D97-AF65-F5344CB8AC3E}">
        <p14:creationId xmlns:p14="http://schemas.microsoft.com/office/powerpoint/2010/main" val="3893905152"/>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spd="slow" advTm="96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linds(horizont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blinds(horizontal)">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noAutofit/>
          </a:bodyPr>
          <a:lstStyle/>
          <a:p>
            <a:pPr algn="ctr"/>
            <a:r>
              <a:rPr lang="en-US" sz="3600" dirty="0">
                <a:solidFill>
                  <a:schemeClr val="accent5"/>
                </a:solidFill>
                <a:latin typeface="Noteworthy Light"/>
                <a:cs typeface="Noteworthy Light"/>
              </a:rPr>
              <a:t>What happens during a </a:t>
            </a:r>
            <a:br>
              <a:rPr lang="en-US" sz="3600" dirty="0">
                <a:solidFill>
                  <a:schemeClr val="accent5"/>
                </a:solidFill>
                <a:latin typeface="Noteworthy Light"/>
                <a:cs typeface="Noteworthy Light"/>
              </a:rPr>
            </a:br>
            <a:r>
              <a:rPr lang="en-US" sz="3600" dirty="0">
                <a:solidFill>
                  <a:schemeClr val="accent5"/>
                </a:solidFill>
                <a:latin typeface="Noteworthy Light"/>
                <a:cs typeface="Noteworthy Light"/>
              </a:rPr>
              <a:t>Conversation Partner Class?</a:t>
            </a:r>
          </a:p>
        </p:txBody>
      </p:sp>
      <p:sp>
        <p:nvSpPr>
          <p:cNvPr id="3" name="Content Placeholder 2"/>
          <p:cNvSpPr>
            <a:spLocks noGrp="1"/>
          </p:cNvSpPr>
          <p:nvPr>
            <p:ph idx="1"/>
          </p:nvPr>
        </p:nvSpPr>
        <p:spPr>
          <a:xfrm>
            <a:off x="457200" y="1982294"/>
            <a:ext cx="8229600" cy="3928903"/>
          </a:xfrm>
        </p:spPr>
        <p:txBody>
          <a:bodyPr>
            <a:normAutofit/>
          </a:bodyPr>
          <a:lstStyle/>
          <a:p>
            <a:r>
              <a:rPr lang="en-US" sz="2400" dirty="0">
                <a:solidFill>
                  <a:schemeClr val="tx1"/>
                </a:solidFill>
                <a:latin typeface="Noteworthy Light" panose="02000400000000000000" pitchFamily="2" charset="77"/>
                <a:ea typeface="Noteworthy Light" panose="02000400000000000000" pitchFamily="2" charset="77"/>
                <a:cs typeface="Noteworthy Light"/>
              </a:rPr>
              <a:t>The activities during conversation time are linked to UCAELI </a:t>
            </a:r>
            <a:r>
              <a:rPr lang="en-US" sz="2400" b="1" dirty="0">
                <a:solidFill>
                  <a:schemeClr val="tx1"/>
                </a:solidFill>
                <a:latin typeface="NOTEWORTHY LIGHT" panose="02000400000000000000" pitchFamily="2" charset="77"/>
                <a:ea typeface="NOTEWORTHY LIGHT" panose="02000400000000000000" pitchFamily="2" charset="77"/>
                <a:cs typeface="Noteworthy Light"/>
              </a:rPr>
              <a:t>Communication Skills </a:t>
            </a:r>
            <a:r>
              <a:rPr lang="en-US" sz="2400" dirty="0">
                <a:solidFill>
                  <a:schemeClr val="tx1"/>
                </a:solidFill>
                <a:latin typeface="Noteworthy Light" panose="02000400000000000000" pitchFamily="2" charset="77"/>
                <a:ea typeface="Noteworthy Light" panose="02000400000000000000" pitchFamily="2" charset="77"/>
                <a:cs typeface="Noteworthy Light"/>
              </a:rPr>
              <a:t>course objectives. </a:t>
            </a:r>
          </a:p>
          <a:p>
            <a:pPr marL="0" indent="0">
              <a:buNone/>
            </a:pPr>
            <a:endParaRPr lang="en-US" sz="2400" dirty="0">
              <a:solidFill>
                <a:schemeClr val="tx1"/>
              </a:solidFill>
              <a:latin typeface="Noteworthy Light" panose="02000400000000000000" pitchFamily="2" charset="77"/>
              <a:ea typeface="Noteworthy Light" panose="02000400000000000000" pitchFamily="2" charset="77"/>
              <a:cs typeface="Noteworthy Light"/>
            </a:endParaRPr>
          </a:p>
          <a:p>
            <a:r>
              <a:rPr lang="en-US" sz="2400" dirty="0">
                <a:solidFill>
                  <a:schemeClr val="tx1"/>
                </a:solidFill>
                <a:latin typeface="Noteworthy Light" panose="02000400000000000000" pitchFamily="2" charset="77"/>
                <a:ea typeface="Noteworthy Light" panose="02000400000000000000" pitchFamily="2" charset="77"/>
              </a:rPr>
              <a:t>Generally, partners will be placed with a small group of UCAELI students who will have some questions or conversation strategy to practice relating to something they are learning in their classes.</a:t>
            </a:r>
          </a:p>
          <a:p>
            <a:pPr marL="0" indent="0">
              <a:buNone/>
            </a:pPr>
            <a:endParaRPr lang="en-US" sz="2400" dirty="0">
              <a:solidFill>
                <a:schemeClr val="tx1"/>
              </a:solidFill>
              <a:latin typeface="Noteworthy Light" panose="02000400000000000000" pitchFamily="2" charset="77"/>
              <a:ea typeface="Noteworthy Light" panose="02000400000000000000" pitchFamily="2" charset="77"/>
            </a:endParaRPr>
          </a:p>
          <a:p>
            <a:r>
              <a:rPr lang="en-US" sz="2400" dirty="0">
                <a:solidFill>
                  <a:schemeClr val="tx1"/>
                </a:solidFill>
                <a:latin typeface="Noteworthy Light" panose="02000400000000000000" pitchFamily="2" charset="77"/>
                <a:ea typeface="Noteworthy Light" panose="02000400000000000000" pitchFamily="2" charset="77"/>
              </a:rPr>
              <a:t>Topics and activities vary from discussions about culture, current events, academic subjects, and university life. </a:t>
            </a:r>
            <a:endParaRPr lang="en-US" sz="2400" dirty="0">
              <a:solidFill>
                <a:schemeClr val="tx1"/>
              </a:solidFill>
              <a:latin typeface="Noteworthy Light" panose="02000400000000000000" pitchFamily="2" charset="77"/>
              <a:ea typeface="Noteworthy Light" panose="02000400000000000000" pitchFamily="2" charset="77"/>
              <a:cs typeface="Noteworthy Light"/>
            </a:endParaRPr>
          </a:p>
        </p:txBody>
      </p:sp>
    </p:spTree>
    <p:custDataLst>
      <p:tags r:id="rId1"/>
    </p:custDataLst>
    <p:extLst>
      <p:ext uri="{BB962C8B-B14F-4D97-AF65-F5344CB8AC3E}">
        <p14:creationId xmlns:p14="http://schemas.microsoft.com/office/powerpoint/2010/main" val="1602798177"/>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xmlns:p14="http://schemas.microsoft.com/office/powerpoint/2010/main" spd="slow" advTm="96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a:bodyPr>
          <a:lstStyle/>
          <a:p>
            <a:pPr algn="ctr"/>
            <a:r>
              <a:rPr lang="en-US" dirty="0">
                <a:solidFill>
                  <a:schemeClr val="accent5"/>
                </a:solidFill>
                <a:latin typeface="Noteworthy Light"/>
                <a:cs typeface="Noteworthy Light"/>
              </a:rPr>
              <a:t>Instructors are a resource for you!</a:t>
            </a:r>
          </a:p>
        </p:txBody>
      </p:sp>
      <p:sp>
        <p:nvSpPr>
          <p:cNvPr id="3" name="Content Placeholder 2"/>
          <p:cNvSpPr>
            <a:spLocks noGrp="1"/>
          </p:cNvSpPr>
          <p:nvPr>
            <p:ph idx="1"/>
          </p:nvPr>
        </p:nvSpPr>
        <p:spPr>
          <a:xfrm>
            <a:off x="457200" y="1615490"/>
            <a:ext cx="8229600" cy="4525963"/>
          </a:xfrm>
        </p:spPr>
        <p:txBody>
          <a:bodyPr>
            <a:normAutofit/>
          </a:bodyPr>
          <a:lstStyle/>
          <a:p>
            <a:r>
              <a:rPr lang="en-US" sz="2400" b="1" dirty="0">
                <a:solidFill>
                  <a:srgbClr val="000000"/>
                </a:solidFill>
                <a:latin typeface="Noteworthy Light"/>
                <a:cs typeface="Noteworthy Light"/>
              </a:rPr>
              <a:t>The instructors:</a:t>
            </a:r>
          </a:p>
          <a:p>
            <a:pPr lvl="1"/>
            <a:r>
              <a:rPr lang="en-US" sz="2400" dirty="0">
                <a:solidFill>
                  <a:srgbClr val="000000"/>
                </a:solidFill>
                <a:latin typeface="Noteworthy Light"/>
                <a:cs typeface="Noteworthy Light"/>
              </a:rPr>
              <a:t>facilitate the activity</a:t>
            </a:r>
          </a:p>
          <a:p>
            <a:pPr lvl="1"/>
            <a:r>
              <a:rPr lang="en-US" sz="2400" dirty="0">
                <a:solidFill>
                  <a:srgbClr val="000000"/>
                </a:solidFill>
                <a:latin typeface="Noteworthy Light"/>
                <a:cs typeface="Noteworthy Light"/>
              </a:rPr>
              <a:t>circulate the classroom listening and joining into conversation when they see fit </a:t>
            </a:r>
          </a:p>
          <a:p>
            <a:pPr lvl="1"/>
            <a:r>
              <a:rPr lang="en-US" sz="2400" dirty="0">
                <a:solidFill>
                  <a:srgbClr val="000000"/>
                </a:solidFill>
                <a:latin typeface="Noteworthy Light"/>
                <a:cs typeface="Noteworthy Light"/>
              </a:rPr>
              <a:t>should be consulted when there is any question about the conversation partner’s role or activity objective</a:t>
            </a:r>
          </a:p>
          <a:p>
            <a:pPr lvl="1"/>
            <a:r>
              <a:rPr lang="en-US" sz="2400" dirty="0">
                <a:solidFill>
                  <a:srgbClr val="000000"/>
                </a:solidFill>
                <a:latin typeface="Noteworthy Light"/>
                <a:cs typeface="Noteworthy Light"/>
              </a:rPr>
              <a:t>should be approached when a conversation partner is uncomfortable with a question or topic </a:t>
            </a:r>
          </a:p>
          <a:p>
            <a:pPr lvl="1"/>
            <a:r>
              <a:rPr lang="en-US" sz="2400" dirty="0">
                <a:solidFill>
                  <a:srgbClr val="000000"/>
                </a:solidFill>
                <a:latin typeface="Noteworthy Light"/>
                <a:cs typeface="Noteworthy Light"/>
              </a:rPr>
              <a:t>are open to conversation partner feedback</a:t>
            </a:r>
          </a:p>
          <a:p>
            <a:pPr lvl="1"/>
            <a:endParaRPr lang="en-US" dirty="0">
              <a:solidFill>
                <a:srgbClr val="000000"/>
              </a:solidFill>
              <a:latin typeface="Noteworthy Light"/>
              <a:cs typeface="Noteworthy Light"/>
            </a:endParaRPr>
          </a:p>
        </p:txBody>
      </p:sp>
    </p:spTree>
    <p:custDataLst>
      <p:tags r:id="rId1"/>
    </p:custDataLst>
    <p:extLst>
      <p:ext uri="{BB962C8B-B14F-4D97-AF65-F5344CB8AC3E}">
        <p14:creationId xmlns:p14="http://schemas.microsoft.com/office/powerpoint/2010/main" val="1338459425"/>
      </p:ext>
    </p:extLst>
  </p:cSld>
  <p:clrMapOvr>
    <a:masterClrMapping/>
  </p:clrMapOvr>
  <mc:AlternateContent xmlns:mc="http://schemas.openxmlformats.org/markup-compatibility/2006" xmlns:p14="http://schemas.microsoft.com/office/powerpoint/2010/main">
    <mc:Choice Requires="p14">
      <p:transition spd="slow" p14:dur="2000" advTm="22276"/>
    </mc:Choice>
    <mc:Fallback xmlns="">
      <p:transition xmlns:p14="http://schemas.microsoft.com/office/powerpoint/2010/main" spd="slow" advTm="222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9"/>
            <a:ext cx="8229600" cy="1143000"/>
          </a:xfrm>
        </p:spPr>
        <p:style>
          <a:lnRef idx="2">
            <a:schemeClr val="dk1"/>
          </a:lnRef>
          <a:fillRef idx="1">
            <a:schemeClr val="lt1"/>
          </a:fillRef>
          <a:effectRef idx="0">
            <a:schemeClr val="dk1"/>
          </a:effectRef>
          <a:fontRef idx="minor">
            <a:schemeClr val="dk1"/>
          </a:fontRef>
        </p:style>
        <p:txBody>
          <a:bodyPr>
            <a:noAutofit/>
          </a:bodyPr>
          <a:lstStyle/>
          <a:p>
            <a:pPr algn="ctr"/>
            <a:r>
              <a:rPr lang="en-US" sz="3600" dirty="0">
                <a:solidFill>
                  <a:schemeClr val="accent5"/>
                </a:solidFill>
                <a:latin typeface="Noteworthy Light"/>
                <a:cs typeface="Noteworthy Light"/>
              </a:rPr>
              <a:t>Conversation Partner Tip </a:t>
            </a:r>
            <a:br>
              <a:rPr lang="en-US" sz="3600" dirty="0">
                <a:solidFill>
                  <a:schemeClr val="accent5"/>
                </a:solidFill>
                <a:latin typeface="Noteworthy Light"/>
                <a:cs typeface="Noteworthy Light"/>
              </a:rPr>
            </a:br>
            <a:r>
              <a:rPr lang="en-US" sz="3600" dirty="0">
                <a:solidFill>
                  <a:schemeClr val="accent5"/>
                </a:solidFill>
                <a:latin typeface="Noteworthy Light"/>
                <a:cs typeface="Noteworthy Light"/>
              </a:rPr>
              <a:t>for the first class:</a:t>
            </a:r>
          </a:p>
        </p:txBody>
      </p:sp>
      <p:sp>
        <p:nvSpPr>
          <p:cNvPr id="3" name="Content Placeholder 2"/>
          <p:cNvSpPr>
            <a:spLocks noGrp="1"/>
          </p:cNvSpPr>
          <p:nvPr>
            <p:ph idx="1"/>
          </p:nvPr>
        </p:nvSpPr>
        <p:spPr>
          <a:xfrm>
            <a:off x="457200" y="1930402"/>
            <a:ext cx="8229600" cy="3708399"/>
          </a:xfrm>
        </p:spPr>
        <p:txBody>
          <a:bodyPr>
            <a:normAutofit/>
          </a:bodyPr>
          <a:lstStyle/>
          <a:p>
            <a:r>
              <a:rPr lang="en-US" sz="2400" dirty="0">
                <a:solidFill>
                  <a:srgbClr val="000000"/>
                </a:solidFill>
                <a:latin typeface="Noteworthy Light"/>
                <a:cs typeface="Noteworthy Light"/>
              </a:rPr>
              <a:t>Have an open mind </a:t>
            </a:r>
          </a:p>
          <a:p>
            <a:r>
              <a:rPr lang="en-US" sz="2400" dirty="0">
                <a:solidFill>
                  <a:srgbClr val="000000"/>
                </a:solidFill>
                <a:latin typeface="Noteworthy Light"/>
                <a:cs typeface="Noteworthy Light"/>
              </a:rPr>
              <a:t>Be aware of the level of English proficiency of the students in the class</a:t>
            </a:r>
          </a:p>
          <a:p>
            <a:r>
              <a:rPr lang="en-US" sz="2400" dirty="0">
                <a:solidFill>
                  <a:srgbClr val="000000"/>
                </a:solidFill>
                <a:latin typeface="Noteworthy Light"/>
                <a:cs typeface="Noteworthy Light"/>
              </a:rPr>
              <a:t>Take a look at the </a:t>
            </a:r>
            <a:r>
              <a:rPr lang="en-US" sz="2400" b="1" dirty="0">
                <a:solidFill>
                  <a:srgbClr val="000000"/>
                </a:solidFill>
                <a:latin typeface="Noteworthy Light"/>
                <a:cs typeface="Noteworthy Light"/>
                <a:hlinkClick r:id="rId3"/>
              </a:rPr>
              <a:t>EAQUALs</a:t>
            </a:r>
            <a:r>
              <a:rPr lang="en-US" sz="2400" dirty="0">
                <a:solidFill>
                  <a:srgbClr val="000000"/>
                </a:solidFill>
                <a:latin typeface="Noteworthy Light"/>
                <a:cs typeface="Noteworthy Light"/>
              </a:rPr>
              <a:t> Descriptors for Listening and Spoken Interaction to have a better understanding of what students need to be able to do at each level.</a:t>
            </a:r>
            <a:endParaRPr lang="en-US" sz="1800" i="1" dirty="0">
              <a:solidFill>
                <a:schemeClr val="tx2"/>
              </a:solidFill>
              <a:latin typeface="Noteworthy Light"/>
              <a:cs typeface="Noteworthy Light"/>
            </a:endParaRPr>
          </a:p>
          <a:p>
            <a:r>
              <a:rPr lang="en-US" sz="2400" dirty="0">
                <a:solidFill>
                  <a:srgbClr val="000000"/>
                </a:solidFill>
                <a:latin typeface="Noteworthy Light"/>
                <a:cs typeface="Noteworthy Light"/>
              </a:rPr>
              <a:t>Be ready to share, listen, learn, collaborate and converse!</a:t>
            </a:r>
          </a:p>
          <a:p>
            <a:pPr marL="0" indent="0">
              <a:buNone/>
            </a:pPr>
            <a:endParaRPr lang="en-US" sz="2400" dirty="0">
              <a:solidFill>
                <a:srgbClr val="000000"/>
              </a:solidFill>
              <a:latin typeface="Noteworthy Light"/>
              <a:cs typeface="Noteworthy Light"/>
            </a:endParaRPr>
          </a:p>
        </p:txBody>
      </p:sp>
    </p:spTree>
    <p:custDataLst>
      <p:tags r:id="rId1"/>
    </p:custDataLst>
    <p:extLst>
      <p:ext uri="{BB962C8B-B14F-4D97-AF65-F5344CB8AC3E}">
        <p14:creationId xmlns:p14="http://schemas.microsoft.com/office/powerpoint/2010/main" val="1513261681"/>
      </p:ext>
    </p:extLst>
  </p:cSld>
  <p:clrMapOvr>
    <a:masterClrMapping/>
  </p:clrMapOvr>
  <mc:AlternateContent xmlns:mc="http://schemas.openxmlformats.org/markup-compatibility/2006" xmlns:p14="http://schemas.microsoft.com/office/powerpoint/2010/main">
    <mc:Choice Requires="p14">
      <p:transition spd="slow" p14:dur="2000" advTm="19320"/>
    </mc:Choice>
    <mc:Fallback xmlns="">
      <p:transition xmlns:p14="http://schemas.microsoft.com/office/powerpoint/2010/main" spd="slow" advTm="193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3117" y="2158471"/>
            <a:ext cx="8229600" cy="1143000"/>
          </a:xfrm>
        </p:spPr>
        <p:txBody>
          <a:bodyPr>
            <a:normAutofit fontScale="90000"/>
          </a:bodyPr>
          <a:lstStyle/>
          <a:p>
            <a:pPr algn="ctr"/>
            <a:r>
              <a:rPr lang="en-US" b="1" dirty="0">
                <a:solidFill>
                  <a:srgbClr val="000000"/>
                </a:solidFill>
                <a:latin typeface="Noteworthy Light"/>
                <a:cs typeface="Noteworthy Light"/>
              </a:rPr>
              <a:t>Part Two:</a:t>
            </a:r>
            <a:br>
              <a:rPr lang="en-US" dirty="0">
                <a:solidFill>
                  <a:srgbClr val="000000"/>
                </a:solidFill>
                <a:latin typeface="Noteworthy Light"/>
                <a:cs typeface="Noteworthy Light"/>
              </a:rPr>
            </a:br>
            <a:r>
              <a:rPr lang="en-US" dirty="0">
                <a:solidFill>
                  <a:srgbClr val="000000"/>
                </a:solidFill>
                <a:latin typeface="Noteworthy Light"/>
                <a:cs typeface="Noteworthy Light"/>
              </a:rPr>
              <a:t>Be open to and respect other cultures!</a:t>
            </a:r>
          </a:p>
        </p:txBody>
      </p:sp>
    </p:spTree>
    <p:custDataLst>
      <p:tags r:id="rId1"/>
    </p:custDataLst>
    <p:extLst>
      <p:ext uri="{BB962C8B-B14F-4D97-AF65-F5344CB8AC3E}">
        <p14:creationId xmlns:p14="http://schemas.microsoft.com/office/powerpoint/2010/main" val="3897685708"/>
      </p:ext>
    </p:extLst>
  </p:cSld>
  <p:clrMapOvr>
    <a:masterClrMapping/>
  </p:clrMapOvr>
  <mc:AlternateContent xmlns:mc="http://schemas.openxmlformats.org/markup-compatibility/2006" xmlns:p14="http://schemas.microsoft.com/office/powerpoint/2010/main">
    <mc:Choice Requires="p14">
      <p:transition spd="slow" p14:dur="2000" advTm="5972"/>
    </mc:Choice>
    <mc:Fallback xmlns="">
      <p:transition xmlns:p14="http://schemas.microsoft.com/office/powerpoint/2010/main" spd="slow" advTm="59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4341825"/>
            <a:ext cx="8229600" cy="11726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a:solidFill>
                  <a:srgbClr val="000000"/>
                </a:solidFill>
                <a:latin typeface="Noteworthy Light"/>
                <a:cs typeface="Noteworthy Light"/>
              </a:rPr>
              <a:t>Our goal is to create a comfortable learning environment for all of our students. </a:t>
            </a:r>
          </a:p>
        </p:txBody>
      </p:sp>
      <p:pic>
        <p:nvPicPr>
          <p:cNvPr id="5" name="Picture 4" descr="CP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501" y="663043"/>
            <a:ext cx="5354959" cy="3546791"/>
          </a:xfrm>
          <a:prstGeom prst="rect">
            <a:avLst/>
          </a:prstGeom>
        </p:spPr>
      </p:pic>
    </p:spTree>
    <p:custDataLst>
      <p:tags r:id="rId1"/>
    </p:custDataLst>
    <p:extLst>
      <p:ext uri="{BB962C8B-B14F-4D97-AF65-F5344CB8AC3E}">
        <p14:creationId xmlns:p14="http://schemas.microsoft.com/office/powerpoint/2010/main" val="2250663539"/>
      </p:ext>
    </p:extLst>
  </p:cSld>
  <p:clrMapOvr>
    <a:masterClrMapping/>
  </p:clrMapOvr>
  <mc:AlternateContent xmlns:mc="http://schemas.openxmlformats.org/markup-compatibility/2006" xmlns:p14="http://schemas.microsoft.com/office/powerpoint/2010/main">
    <mc:Choice Requires="p14">
      <p:transition spd="slow" p14:dur="2000" advTm="6995"/>
    </mc:Choice>
    <mc:Fallback xmlns="">
      <p:transition xmlns:p14="http://schemas.microsoft.com/office/powerpoint/2010/main" spd="slow" advTm="69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10.xml><?xml version="1.0" encoding="utf-8"?>
<p:tagLst xmlns:a="http://schemas.openxmlformats.org/drawingml/2006/main" xmlns:r="http://schemas.openxmlformats.org/officeDocument/2006/relationships" xmlns:p="http://schemas.openxmlformats.org/presentationml/2006/main">
  <p:tag name="TIMING" val="|1|1.8"/>
</p:tagLst>
</file>

<file path=ppt/tags/tag11.xml><?xml version="1.0" encoding="utf-8"?>
<p:tagLst xmlns:a="http://schemas.openxmlformats.org/drawingml/2006/main" xmlns:r="http://schemas.openxmlformats.org/officeDocument/2006/relationships" xmlns:p="http://schemas.openxmlformats.org/presentationml/2006/main">
  <p:tag name="TIMING" val="|1.4|2.4|2.1|2.1"/>
</p:tagLst>
</file>

<file path=ppt/tags/tag12.xml><?xml version="1.0" encoding="utf-8"?>
<p:tagLst xmlns:a="http://schemas.openxmlformats.org/drawingml/2006/main" xmlns:r="http://schemas.openxmlformats.org/officeDocument/2006/relationships" xmlns:p="http://schemas.openxmlformats.org/presentationml/2006/main">
  <p:tag name="TIMING" val="|1|1.5"/>
</p:tagLst>
</file>

<file path=ppt/tags/tag13.xml><?xml version="1.0" encoding="utf-8"?>
<p:tagLst xmlns:a="http://schemas.openxmlformats.org/drawingml/2006/main" xmlns:r="http://schemas.openxmlformats.org/officeDocument/2006/relationships" xmlns:p="http://schemas.openxmlformats.org/presentationml/2006/main">
  <p:tag name="TIMING" val="|1.3"/>
</p:tagLst>
</file>

<file path=ppt/tags/tag14.xml><?xml version="1.0" encoding="utf-8"?>
<p:tagLst xmlns:a="http://schemas.openxmlformats.org/drawingml/2006/main" xmlns:r="http://schemas.openxmlformats.org/officeDocument/2006/relationships" xmlns:p="http://schemas.openxmlformats.org/presentationml/2006/main">
  <p:tag name="TIMING" val="|1|1.9"/>
</p:tagLst>
</file>

<file path=ppt/tags/tag15.xml><?xml version="1.0" encoding="utf-8"?>
<p:tagLst xmlns:a="http://schemas.openxmlformats.org/drawingml/2006/main" xmlns:r="http://schemas.openxmlformats.org/officeDocument/2006/relationships" xmlns:p="http://schemas.openxmlformats.org/presentationml/2006/main">
  <p:tag name="TIMING" val="|1"/>
</p:tagLst>
</file>

<file path=ppt/tags/tag16.xml><?xml version="1.0" encoding="utf-8"?>
<p:tagLst xmlns:a="http://schemas.openxmlformats.org/drawingml/2006/main" xmlns:r="http://schemas.openxmlformats.org/officeDocument/2006/relationships" xmlns:p="http://schemas.openxmlformats.org/presentationml/2006/main">
  <p:tag name="TIMING" val="|0.8|2.1|2.3|2|2.3|2.6|3.9"/>
</p:tagLst>
</file>

<file path=ppt/tags/tag17.xml><?xml version="1.0" encoding="utf-8"?>
<p:tagLst xmlns:a="http://schemas.openxmlformats.org/drawingml/2006/main" xmlns:r="http://schemas.openxmlformats.org/officeDocument/2006/relationships" xmlns:p="http://schemas.openxmlformats.org/presentationml/2006/main">
  <p:tag name="TIMING" val="|0.7|1.6"/>
</p:tagLst>
</file>

<file path=ppt/tags/tag18.xml><?xml version="1.0" encoding="utf-8"?>
<p:tagLst xmlns:a="http://schemas.openxmlformats.org/drawingml/2006/main" xmlns:r="http://schemas.openxmlformats.org/officeDocument/2006/relationships" xmlns:p="http://schemas.openxmlformats.org/presentationml/2006/main">
  <p:tag name="TIMING" val="|0.9|3|0.8|2|1.1|0.7|1.1|0.7|1.4|0.7|1.3|0.8|1.3|0.7|1.3|0.8|1.3|0.7|1.1|0.9|1.2|1|1.3"/>
</p:tagLst>
</file>

<file path=ppt/tags/tag19.xml><?xml version="1.0" encoding="utf-8"?>
<p:tagLst xmlns:a="http://schemas.openxmlformats.org/drawingml/2006/main" xmlns:r="http://schemas.openxmlformats.org/officeDocument/2006/relationships" xmlns:p="http://schemas.openxmlformats.org/presentationml/2006/main">
  <p:tag name="TIMING" val="|2.1|1"/>
</p:tagLst>
</file>

<file path=ppt/tags/tag2.xml><?xml version="1.0" encoding="utf-8"?>
<p:tagLst xmlns:a="http://schemas.openxmlformats.org/drawingml/2006/main" xmlns:r="http://schemas.openxmlformats.org/officeDocument/2006/relationships" xmlns:p="http://schemas.openxmlformats.org/presentationml/2006/main">
  <p:tag name="TIMING" val="|1.1|1.7|3.8"/>
</p:tagLst>
</file>

<file path=ppt/tags/tag20.xml><?xml version="1.0" encoding="utf-8"?>
<p:tagLst xmlns:a="http://schemas.openxmlformats.org/drawingml/2006/main" xmlns:r="http://schemas.openxmlformats.org/officeDocument/2006/relationships" xmlns:p="http://schemas.openxmlformats.org/presentationml/2006/main">
  <p:tag name="TIMING" val="|0.8|1.7|0.7|1.1|2.3|0.8|5.4"/>
</p:tagLst>
</file>

<file path=ppt/tags/tag21.xml><?xml version="1.0" encoding="utf-8"?>
<p:tagLst xmlns:a="http://schemas.openxmlformats.org/drawingml/2006/main" xmlns:r="http://schemas.openxmlformats.org/officeDocument/2006/relationships" xmlns:p="http://schemas.openxmlformats.org/presentationml/2006/main">
  <p:tag name="TIMING" val="|0.8|1.6|2.7|2.1"/>
</p:tagLst>
</file>

<file path=ppt/tags/tag22.xml><?xml version="1.0" encoding="utf-8"?>
<p:tagLst xmlns:a="http://schemas.openxmlformats.org/drawingml/2006/main" xmlns:r="http://schemas.openxmlformats.org/officeDocument/2006/relationships" xmlns:p="http://schemas.openxmlformats.org/presentationml/2006/main">
  <p:tag name="TIMING" val="|0.9|2.9"/>
</p:tagLst>
</file>

<file path=ppt/tags/tag23.xml><?xml version="1.0" encoding="utf-8"?>
<p:tagLst xmlns:a="http://schemas.openxmlformats.org/drawingml/2006/main" xmlns:r="http://schemas.openxmlformats.org/officeDocument/2006/relationships" xmlns:p="http://schemas.openxmlformats.org/presentationml/2006/main">
  <p:tag name="TIMING" val="|0.6"/>
</p:tagLst>
</file>

<file path=ppt/tags/tag24.xml><?xml version="1.0" encoding="utf-8"?>
<p:tagLst xmlns:a="http://schemas.openxmlformats.org/drawingml/2006/main" xmlns:r="http://schemas.openxmlformats.org/officeDocument/2006/relationships" xmlns:p="http://schemas.openxmlformats.org/presentationml/2006/main">
  <p:tag name="TIMING" val="|1.3|1.9|1.8|1.9|1.6"/>
</p:tagLst>
</file>

<file path=ppt/tags/tag25.xml><?xml version="1.0" encoding="utf-8"?>
<p:tagLst xmlns:a="http://schemas.openxmlformats.org/drawingml/2006/main" xmlns:r="http://schemas.openxmlformats.org/officeDocument/2006/relationships" xmlns:p="http://schemas.openxmlformats.org/presentationml/2006/main">
  <p:tag name="TIMING" val="|0"/>
</p:tagLst>
</file>

<file path=ppt/tags/tag26.xml><?xml version="1.0" encoding="utf-8"?>
<p:tagLst xmlns:a="http://schemas.openxmlformats.org/drawingml/2006/main" xmlns:r="http://schemas.openxmlformats.org/officeDocument/2006/relationships" xmlns:p="http://schemas.openxmlformats.org/presentationml/2006/main">
  <p:tag name="TIMING" val="|0.9|1.1|2.2|2.9|2.1"/>
</p:tagLst>
</file>

<file path=ppt/tags/tag27.xml><?xml version="1.0" encoding="utf-8"?>
<p:tagLst xmlns:a="http://schemas.openxmlformats.org/drawingml/2006/main" xmlns:r="http://schemas.openxmlformats.org/officeDocument/2006/relationships" xmlns:p="http://schemas.openxmlformats.org/presentationml/2006/main">
  <p:tag name="TIMING" val="|1.5|1.3"/>
</p:tagLst>
</file>

<file path=ppt/tags/tag28.xml><?xml version="1.0" encoding="utf-8"?>
<p:tagLst xmlns:a="http://schemas.openxmlformats.org/drawingml/2006/main" xmlns:r="http://schemas.openxmlformats.org/officeDocument/2006/relationships" xmlns:p="http://schemas.openxmlformats.org/presentationml/2006/main">
  <p:tag name="TIMING" val="|1"/>
</p:tagLst>
</file>

<file path=ppt/tags/tag29.xml><?xml version="1.0" encoding="utf-8"?>
<p:tagLst xmlns:a="http://schemas.openxmlformats.org/drawingml/2006/main" xmlns:r="http://schemas.openxmlformats.org/officeDocument/2006/relationships" xmlns:p="http://schemas.openxmlformats.org/presentationml/2006/main">
  <p:tag name="TIMING" val="|2.1"/>
</p:tagLst>
</file>

<file path=ppt/tags/tag3.xml><?xml version="1.0" encoding="utf-8"?>
<p:tagLst xmlns:a="http://schemas.openxmlformats.org/drawingml/2006/main" xmlns:r="http://schemas.openxmlformats.org/officeDocument/2006/relationships" xmlns:p="http://schemas.openxmlformats.org/presentationml/2006/main">
  <p:tag name="TIMING" val="|1.1|1.4|2.6"/>
</p:tagLst>
</file>

<file path=ppt/tags/tag30.xml><?xml version="1.0" encoding="utf-8"?>
<p:tagLst xmlns:a="http://schemas.openxmlformats.org/drawingml/2006/main" xmlns:r="http://schemas.openxmlformats.org/officeDocument/2006/relationships" xmlns:p="http://schemas.openxmlformats.org/presentationml/2006/main">
  <p:tag name="TIMING" val="|0.7|3"/>
</p:tagLst>
</file>

<file path=ppt/tags/tag31.xml><?xml version="1.0" encoding="utf-8"?>
<p:tagLst xmlns:a="http://schemas.openxmlformats.org/drawingml/2006/main" xmlns:r="http://schemas.openxmlformats.org/officeDocument/2006/relationships" xmlns:p="http://schemas.openxmlformats.org/presentationml/2006/main">
  <p:tag name="TIMING" val="|0.7"/>
</p:tagLst>
</file>

<file path=ppt/tags/tag32.xml><?xml version="1.0" encoding="utf-8"?>
<p:tagLst xmlns:a="http://schemas.openxmlformats.org/drawingml/2006/main" xmlns:r="http://schemas.openxmlformats.org/officeDocument/2006/relationships" xmlns:p="http://schemas.openxmlformats.org/presentationml/2006/main">
  <p:tag name="TIMING" val="|0.9|4.6"/>
</p:tagLst>
</file>

<file path=ppt/tags/tag4.xml><?xml version="1.0" encoding="utf-8"?>
<p:tagLst xmlns:a="http://schemas.openxmlformats.org/drawingml/2006/main" xmlns:r="http://schemas.openxmlformats.org/officeDocument/2006/relationships" xmlns:p="http://schemas.openxmlformats.org/presentationml/2006/main">
  <p:tag name="TIMING" val="|1.1|1.4|2.6"/>
</p:tagLst>
</file>

<file path=ppt/tags/tag5.xml><?xml version="1.0" encoding="utf-8"?>
<p:tagLst xmlns:a="http://schemas.openxmlformats.org/drawingml/2006/main" xmlns:r="http://schemas.openxmlformats.org/officeDocument/2006/relationships" xmlns:p="http://schemas.openxmlformats.org/presentationml/2006/main">
  <p:tag name="TIMING" val="|1.1|1.5|1.8|1.9|2.6|2.8|2.7|3"/>
</p:tagLst>
</file>

<file path=ppt/tags/tag6.xml><?xml version="1.0" encoding="utf-8"?>
<p:tagLst xmlns:a="http://schemas.openxmlformats.org/drawingml/2006/main" xmlns:r="http://schemas.openxmlformats.org/officeDocument/2006/relationships" xmlns:p="http://schemas.openxmlformats.org/presentationml/2006/main">
  <p:tag name="TIMING" val="|1.9|3.3|6.7|3.6"/>
</p:tagLst>
</file>

<file path=ppt/tags/tag7.xml><?xml version="1.0" encoding="utf-8"?>
<p:tagLst xmlns:a="http://schemas.openxmlformats.org/drawingml/2006/main" xmlns:r="http://schemas.openxmlformats.org/officeDocument/2006/relationships" xmlns:p="http://schemas.openxmlformats.org/presentationml/2006/main">
  <p:tag name="TIMING" val="|1|3.9"/>
</p:tagLst>
</file>

<file path=ppt/tags/tag8.xml><?xml version="1.0" encoding="utf-8"?>
<p:tagLst xmlns:a="http://schemas.openxmlformats.org/drawingml/2006/main" xmlns:r="http://schemas.openxmlformats.org/officeDocument/2006/relationships" xmlns:p="http://schemas.openxmlformats.org/presentationml/2006/main">
  <p:tag name="TIMING" val="|1.6|1.7"/>
</p:tagLst>
</file>

<file path=ppt/tags/tag9.xml><?xml version="1.0" encoding="utf-8"?>
<p:tagLst xmlns:a="http://schemas.openxmlformats.org/drawingml/2006/main" xmlns:r="http://schemas.openxmlformats.org/officeDocument/2006/relationships" xmlns:p="http://schemas.openxmlformats.org/presentationml/2006/main">
  <p:tag name="TIMING" val="|3.6"/>
</p:tagLst>
</file>

<file path=ppt/theme/theme1.xml><?xml version="1.0" encoding="utf-8"?>
<a:theme xmlns:a="http://schemas.openxmlformats.org/drawingml/2006/main" name="white-bluebar-standard-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white-bluebar-standard-template.potx</Template>
  <TotalTime>9084</TotalTime>
  <Words>1239</Words>
  <Application>Microsoft Macintosh PowerPoint</Application>
  <PresentationFormat>On-screen Show (4:3)</PresentationFormat>
  <Paragraphs>123</Paragraphs>
  <Slides>34</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34</vt:i4>
      </vt:variant>
    </vt:vector>
  </HeadingPairs>
  <TitlesOfParts>
    <vt:vector size="43" baseType="lpstr">
      <vt:lpstr>Apple Casual</vt:lpstr>
      <vt:lpstr>Arial</vt:lpstr>
      <vt:lpstr>Calibri</vt:lpstr>
      <vt:lpstr>Noteworthy Bold</vt:lpstr>
      <vt:lpstr>NOTEWORTHY LIGHT</vt:lpstr>
      <vt:lpstr>NOTEWORTHY LIGHT</vt:lpstr>
      <vt:lpstr>white-bluebar-standard-template</vt:lpstr>
      <vt:lpstr>1_Custom Design</vt:lpstr>
      <vt:lpstr>Custom Design</vt:lpstr>
      <vt:lpstr>PowerPoint Presentation</vt:lpstr>
      <vt:lpstr>Part One:  Welcome to UCAELI!</vt:lpstr>
      <vt:lpstr>General Information about UCAELI</vt:lpstr>
      <vt:lpstr>Who are Conversation Partners?</vt:lpstr>
      <vt:lpstr>What happens during a  Conversation Partner Class?</vt:lpstr>
      <vt:lpstr>Instructors are a resource for you!</vt:lpstr>
      <vt:lpstr>Conversation Partner Tip  for the first class:</vt:lpstr>
      <vt:lpstr>Part Two: Be open to and respect other cultures!</vt:lpstr>
      <vt:lpstr>PowerPoint Presentation</vt:lpstr>
      <vt:lpstr>Note: Some students will…</vt:lpstr>
      <vt:lpstr>Be careful not to criticize a student’s culture or religion</vt:lpstr>
      <vt:lpstr>Conversation Partner Tip:  Ask about the student’s home country, family and traditions!</vt:lpstr>
      <vt:lpstr>PowerPoint Presentation</vt:lpstr>
      <vt:lpstr>You will probably need to speak more slowly and clearly than usual, especially with lower-level students.   Take your time and make sure the student understands. </vt:lpstr>
      <vt:lpstr>If a student does not understand what you said, try to restate it in a different, simpler way.</vt:lpstr>
      <vt:lpstr>Commonly, students will smile and nod their head appearing to understand what you are saying while they really have no idea. </vt:lpstr>
      <vt:lpstr>Conversation Partner Tip:  Promote Active Listening to combat the  “Head Nodding Effect”</vt:lpstr>
      <vt:lpstr>Conversation Partner Tip:  Drawing pictures helps low level beginners. </vt:lpstr>
      <vt:lpstr> Sometimes student’s do not understand “American Slang” Try to limit the use of words or phrases like: </vt:lpstr>
      <vt:lpstr>Conversation Partner Tip:  If you use “American Slang,” explain it! </vt:lpstr>
      <vt:lpstr>Be aware of potential cultural blind spots</vt:lpstr>
      <vt:lpstr>Conversation Partner Tip:  Encourage student speaking</vt:lpstr>
      <vt:lpstr>Don’t be afraid to tell students that you don’t understand what they are saying!</vt:lpstr>
      <vt:lpstr>You can correct a student’s pronunciation.</vt:lpstr>
      <vt:lpstr>In sum, when you’re in a low-level class:</vt:lpstr>
      <vt:lpstr>Part Four: Group Work </vt:lpstr>
      <vt:lpstr>Conversation Class Objectives</vt:lpstr>
      <vt:lpstr>Try to make sure everyone in your group contributes to conversation.</vt:lpstr>
      <vt:lpstr>Sometimes outgoing students will dominate the conversation. </vt:lpstr>
      <vt:lpstr>Try to make an effort to draw out quiet, shy or lower-level students.</vt:lpstr>
      <vt:lpstr>Also, make sure you’re not the one talking too much!</vt:lpstr>
      <vt:lpstr>Part Five: The students appreciate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Colon, Ana</cp:lastModifiedBy>
  <cp:revision>71</cp:revision>
  <dcterms:created xsi:type="dcterms:W3CDTF">2010-04-12T23:12:02Z</dcterms:created>
  <dcterms:modified xsi:type="dcterms:W3CDTF">2022-02-23T15:56:34Z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